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18" r:id="rId3"/>
    <p:sldId id="330" r:id="rId4"/>
    <p:sldId id="331"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99"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33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6" autoAdjust="0"/>
    <p:restoredTop sz="87034" autoAdjust="0"/>
  </p:normalViewPr>
  <p:slideViewPr>
    <p:cSldViewPr snapToGrid="0">
      <p:cViewPr>
        <p:scale>
          <a:sx n="73" d="100"/>
          <a:sy n="73" d="100"/>
        </p:scale>
        <p:origin x="-858"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3" d="100"/>
          <a:sy n="83" d="100"/>
        </p:scale>
        <p:origin x="-20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3C7FC4E2-BD16-4A50-9E5B-C0C40D979CC0}" type="datetimeFigureOut">
              <a:rPr lang="en-US"/>
              <a:pPr>
                <a:defRPr/>
              </a:pPr>
              <a:t>4/18/2013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B703C1B-3C95-4E53-883F-6B0C659E016A}" type="slidenum">
              <a:rPr lang="en-US"/>
              <a:pPr>
                <a:defRPr/>
              </a:pPr>
              <a:t>‹#›</a:t>
            </a:fld>
            <a:endParaRPr lang="en-US"/>
          </a:p>
        </p:txBody>
      </p:sp>
    </p:spTree>
    <p:extLst>
      <p:ext uri="{BB962C8B-B14F-4D97-AF65-F5344CB8AC3E}">
        <p14:creationId xmlns:p14="http://schemas.microsoft.com/office/powerpoint/2010/main" val="1083437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77490969-9801-45B7-8E0A-FCBC7EC21C4B}" type="datetimeFigureOut">
              <a:rPr lang="en-US"/>
              <a:pPr>
                <a:defRPr/>
              </a:pPr>
              <a:t>4/18/2013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A29F9BBA-F1EE-443F-A18C-E9DBEC49AF6F}" type="slidenum">
              <a:rPr lang="en-US"/>
              <a:pPr>
                <a:defRPr/>
              </a:pPr>
              <a:t>‹#›</a:t>
            </a:fld>
            <a:endParaRPr lang="en-US"/>
          </a:p>
        </p:txBody>
      </p:sp>
    </p:spTree>
    <p:extLst>
      <p:ext uri="{BB962C8B-B14F-4D97-AF65-F5344CB8AC3E}">
        <p14:creationId xmlns:p14="http://schemas.microsoft.com/office/powerpoint/2010/main" val="626767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29F9BBA-F1EE-443F-A18C-E9DBEC49AF6F}" type="slidenum">
              <a:rPr lang="en-US" smtClean="0"/>
              <a:pPr>
                <a:defRPr/>
              </a:pPr>
              <a:t>2</a:t>
            </a:fld>
            <a:endParaRPr lang="en-US"/>
          </a:p>
        </p:txBody>
      </p:sp>
    </p:spTree>
    <p:extLst>
      <p:ext uri="{BB962C8B-B14F-4D97-AF65-F5344CB8AC3E}">
        <p14:creationId xmlns:p14="http://schemas.microsoft.com/office/powerpoint/2010/main" val="400412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We have done our best to provide everyone who requested an NMMA staff person with someone to escort them, but please understand that because of the timing of the Hill visits, one may not be available.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Those</a:t>
            </a:r>
            <a:r>
              <a:rPr lang="en-US" baseline="0" dirty="0" smtClean="0"/>
              <a:t> who are veteran attendees and do not need to hear Hill Visits 101 can drop off the call before the final section. </a:t>
            </a:r>
            <a:endParaRPr lang="en-US" dirty="0"/>
          </a:p>
        </p:txBody>
      </p:sp>
      <p:sp>
        <p:nvSpPr>
          <p:cNvPr id="4" name="Slide Number Placeholder 3"/>
          <p:cNvSpPr>
            <a:spLocks noGrp="1"/>
          </p:cNvSpPr>
          <p:nvPr>
            <p:ph type="sldNum" sz="quarter" idx="10"/>
          </p:nvPr>
        </p:nvSpPr>
        <p:spPr/>
        <p:txBody>
          <a:bodyPr/>
          <a:lstStyle/>
          <a:p>
            <a:pPr>
              <a:defRPr/>
            </a:pPr>
            <a:fld id="{A29F9BBA-F1EE-443F-A18C-E9DBEC49AF6F}"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9F9BBA-F1EE-443F-A18C-E9DBEC49AF6F}" type="slidenum">
              <a:rPr lang="en-US" smtClean="0"/>
              <a:pPr>
                <a:defRPr/>
              </a:pPr>
              <a:t>5</a:t>
            </a:fld>
            <a:endParaRPr lang="en-US"/>
          </a:p>
        </p:txBody>
      </p:sp>
    </p:spTree>
    <p:extLst>
      <p:ext uri="{BB962C8B-B14F-4D97-AF65-F5344CB8AC3E}">
        <p14:creationId xmlns:p14="http://schemas.microsoft.com/office/powerpoint/2010/main" val="292081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9F9BBA-F1EE-443F-A18C-E9DBEC49AF6F}" type="slidenum">
              <a:rPr lang="en-US" smtClean="0"/>
              <a:pPr>
                <a:defRPr/>
              </a:pPr>
              <a:t>6</a:t>
            </a:fld>
            <a:endParaRPr lang="en-US"/>
          </a:p>
        </p:txBody>
      </p:sp>
    </p:spTree>
    <p:extLst>
      <p:ext uri="{BB962C8B-B14F-4D97-AF65-F5344CB8AC3E}">
        <p14:creationId xmlns:p14="http://schemas.microsoft.com/office/powerpoint/2010/main" val="248160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9F9BBA-F1EE-443F-A18C-E9DBEC49AF6F}" type="slidenum">
              <a:rPr lang="en-US" smtClean="0"/>
              <a:pPr>
                <a:defRPr/>
              </a:pPr>
              <a:t>7</a:t>
            </a:fld>
            <a:endParaRPr lang="en-US"/>
          </a:p>
        </p:txBody>
      </p:sp>
    </p:spTree>
    <p:extLst>
      <p:ext uri="{BB962C8B-B14F-4D97-AF65-F5344CB8AC3E}">
        <p14:creationId xmlns:p14="http://schemas.microsoft.com/office/powerpoint/2010/main" val="3717083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29F9BBA-F1EE-443F-A18C-E9DBEC49AF6F}" type="slidenum">
              <a:rPr lang="en-US" smtClean="0"/>
              <a:pPr>
                <a:defRPr/>
              </a:pPr>
              <a:t>9</a:t>
            </a:fld>
            <a:endParaRPr lang="en-US"/>
          </a:p>
        </p:txBody>
      </p:sp>
    </p:spTree>
    <p:extLst>
      <p:ext uri="{BB962C8B-B14F-4D97-AF65-F5344CB8AC3E}">
        <p14:creationId xmlns:p14="http://schemas.microsoft.com/office/powerpoint/2010/main" val="2825181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txBox="1">
            <a:spLocks noGrp="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a:defRPr/>
            </a:pPr>
            <a:fld id="{1915B833-A5CE-4ECD-AFD6-C852CA7CB5AB}" type="slidenum">
              <a:rPr lang="en-US" sz="1200">
                <a:latin typeface="+mn-lt"/>
              </a:rPr>
              <a:pPr algn="r">
                <a:defRPr/>
              </a:pPr>
              <a:t>26</a:t>
            </a:fld>
            <a:endParaRPr lang="en-US" sz="12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A108FB-A55F-495D-A64A-224EE42218C7}" type="slidenum">
              <a:rPr lang="en-US"/>
              <a:pPr fontAlgn="base">
                <a:spcBef>
                  <a:spcPct val="0"/>
                </a:spcBef>
                <a:spcAft>
                  <a:spcPct val="0"/>
                </a:spcAft>
                <a:defRPr/>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Congressional schedules often change last-minute or are not finalized until the week before – this is why we can’t send your Hill schedule ahead of time.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1"/>
          <p:cNvSpPr>
            <a:spLocks noChangeArrowheads="1"/>
          </p:cNvSpPr>
          <p:nvPr/>
        </p:nvSpPr>
        <p:spPr bwMode="auto">
          <a:xfrm>
            <a:off x="146050" y="6391275"/>
            <a:ext cx="8832850" cy="309563"/>
          </a:xfrm>
          <a:prstGeom prst="rect">
            <a:avLst/>
          </a:prstGeom>
          <a:solidFill>
            <a:srgbClr val="336699"/>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9"/>
          <p:cNvSpPr>
            <a:spLocks noChangeArrowheads="1"/>
          </p:cNvSpPr>
          <p:nvPr/>
        </p:nvSpPr>
        <p:spPr bwMode="auto">
          <a:xfrm>
            <a:off x="152400" y="152400"/>
            <a:ext cx="8832850" cy="6546850"/>
          </a:xfrm>
          <a:prstGeom prst="rect">
            <a:avLst/>
          </a:prstGeom>
          <a:noFill/>
          <a:ln w="9525" cap="flat" cmpd="sng" algn="ctr">
            <a:solidFill>
              <a:srgbClr val="003366"/>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9" name="Subtitle 8"/>
          <p:cNvSpPr>
            <a:spLocks noGrp="1"/>
          </p:cNvSpPr>
          <p:nvPr>
            <p:ph type="subTitle" idx="1"/>
          </p:nvPr>
        </p:nvSpPr>
        <p:spPr>
          <a:xfrm>
            <a:off x="1371600" y="2819400"/>
            <a:ext cx="6400800" cy="1752600"/>
          </a:xfrm>
        </p:spPr>
        <p:txBody>
          <a:bodyPr>
            <a:normAutofit/>
          </a:bodyPr>
          <a:lstStyle>
            <a:lvl1pPr marL="0" indent="0" algn="ctr">
              <a:buNone/>
              <a:defRPr sz="2000" b="1" cap="all" spc="250" baseline="0">
                <a:solidFill>
                  <a:srgbClr val="003366"/>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rgbClr val="336699"/>
                </a:solidFill>
                <a:latin typeface="Verdana" pitchFamily="34" charset="0"/>
              </a:defRPr>
            </a:lvl1pPr>
          </a:lstStyle>
          <a:p>
            <a:r>
              <a:rPr lang="en-US" dirty="0" smtClean="0"/>
              <a:t>Click to edit Master title style</a:t>
            </a:r>
            <a:endParaRPr lang="en-US" dirty="0"/>
          </a:p>
        </p:txBody>
      </p:sp>
      <p:sp>
        <p:nvSpPr>
          <p:cNvPr id="12" name="Date Placeholder 27"/>
          <p:cNvSpPr>
            <a:spLocks noGrp="1"/>
          </p:cNvSpPr>
          <p:nvPr>
            <p:ph type="dt" sz="half" idx="10"/>
          </p:nvPr>
        </p:nvSpPr>
        <p:spPr/>
        <p:txBody>
          <a:bodyPr/>
          <a:lstStyle>
            <a:lvl1pPr>
              <a:defRPr>
                <a:latin typeface="Verdana" pitchFamily="34" charset="0"/>
              </a:defRPr>
            </a:lvl1pPr>
          </a:lstStyle>
          <a:p>
            <a:pPr>
              <a:defRPr/>
            </a:pPr>
            <a:fld id="{38CE16FD-7EAA-4058-BE37-CBCC4CE0B8FB}" type="datetimeFigureOut">
              <a:rPr lang="en-US"/>
              <a:pPr>
                <a:defRPr/>
              </a:pPr>
              <a:t>4/18/2013</a:t>
            </a:fld>
            <a:endParaRPr lang="en-US" dirty="0"/>
          </a:p>
        </p:txBody>
      </p:sp>
      <p:sp>
        <p:nvSpPr>
          <p:cNvPr id="13" name="Footer Placeholder 16"/>
          <p:cNvSpPr>
            <a:spLocks noGrp="1"/>
          </p:cNvSpPr>
          <p:nvPr>
            <p:ph type="ftr" sz="quarter" idx="11"/>
          </p:nvPr>
        </p:nvSpPr>
        <p:spPr/>
        <p:txBody>
          <a:bodyPr/>
          <a:lstStyle>
            <a:lvl1pPr>
              <a:defRPr>
                <a:latin typeface="Verdana"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16455E-C2A9-4005-A4F7-6DC608E218FE}" type="datetimeFigureOut">
              <a:rPr lang="en-US"/>
              <a:pPr>
                <a:defRPr/>
              </a:pPr>
              <a:t>4/18/2013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A1FF-7D8F-410E-9653-23E9DE6B4A17}"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ABC2E701-B78F-4D25-A995-8D5D8541E947}"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7C6FC722-DCF6-4DF4-A8B6-FBB7D089CBC6}" type="datetimeFigureOut">
              <a:rPr lang="en-US"/>
              <a:pPr>
                <a:defRPr/>
              </a:pPr>
              <a:t>4/18/2013</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146050" y="6391275"/>
            <a:ext cx="8832850" cy="309563"/>
          </a:xfrm>
          <a:prstGeom prst="rect">
            <a:avLst/>
          </a:prstGeom>
          <a:solidFill>
            <a:srgbClr val="800000"/>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8"/>
          <p:cNvSpPr/>
          <p:nvPr userDrawn="1"/>
        </p:nvSpPr>
        <p:spPr>
          <a:xfrm>
            <a:off x="168275" y="1012825"/>
            <a:ext cx="88153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solidFill>
                  <a:schemeClr val="tx1"/>
                </a:solidFill>
                <a:latin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lvl1pPr>
              <a:buClr>
                <a:srgbClr val="800000"/>
              </a:buClr>
              <a:buFont typeface="Wingdings" pitchFamily="2" charset="2"/>
              <a:buChar char="§"/>
              <a:defRPr>
                <a:solidFill>
                  <a:srgbClr val="800000"/>
                </a:solidFill>
                <a:latin typeface="Verdana" pitchFamily="34" charset="0"/>
              </a:defRPr>
            </a:lvl1pPr>
            <a:lvl2pPr>
              <a:buClr>
                <a:srgbClr val="800000"/>
              </a:buClr>
              <a:buFont typeface="Wingdings" pitchFamily="2" charset="2"/>
              <a:buChar char="§"/>
              <a:defRPr>
                <a:solidFill>
                  <a:srgbClr val="800000"/>
                </a:solidFill>
                <a:latin typeface="Verdana" pitchFamily="34" charset="0"/>
              </a:defRPr>
            </a:lvl2pPr>
            <a:lvl3pPr>
              <a:buClr>
                <a:srgbClr val="800000"/>
              </a:buClr>
              <a:buFont typeface="Wingdings" pitchFamily="2" charset="2"/>
              <a:buChar char="§"/>
              <a:defRPr>
                <a:solidFill>
                  <a:srgbClr val="800000"/>
                </a:solidFill>
                <a:latin typeface="Verdana" pitchFamily="34" charset="0"/>
              </a:defRPr>
            </a:lvl3pPr>
            <a:lvl4pPr>
              <a:buClr>
                <a:srgbClr val="800000"/>
              </a:buClr>
              <a:buFont typeface="Wingdings" pitchFamily="2" charset="2"/>
              <a:buChar char="§"/>
              <a:defRPr>
                <a:solidFill>
                  <a:srgbClr val="800000"/>
                </a:solidFill>
                <a:latin typeface="Verdana" pitchFamily="34" charset="0"/>
              </a:defRPr>
            </a:lvl4pPr>
            <a:lvl5pPr>
              <a:buClr>
                <a:srgbClr val="800000"/>
              </a:buClr>
              <a:buFont typeface="Wingdings" pitchFamily="2" charset="2"/>
              <a:buChar char="§"/>
              <a:defRPr>
                <a:solidFill>
                  <a:srgbClr val="800000"/>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477DB204-6CE1-40F2-BF5F-BA4EB66AE2A2}" type="datetimeFigureOut">
              <a:rPr lang="en-US"/>
              <a:pPr>
                <a:defRPr/>
              </a:pPr>
              <a:t>4/18/2013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1"/>
          <p:cNvSpPr>
            <a:spLocks noChangeArrowheads="1"/>
          </p:cNvSpPr>
          <p:nvPr/>
        </p:nvSpPr>
        <p:spPr bwMode="auto">
          <a:xfrm>
            <a:off x="155575" y="142875"/>
            <a:ext cx="8832850" cy="2139950"/>
          </a:xfrm>
          <a:prstGeom prst="rect">
            <a:avLst/>
          </a:prstGeom>
          <a:solidFill>
            <a:srgbClr val="800000"/>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2"/>
          <p:cNvSpPr>
            <a:spLocks noChangeArrowheads="1"/>
          </p:cNvSpPr>
          <p:nvPr/>
        </p:nvSpPr>
        <p:spPr bwMode="auto">
          <a:xfrm>
            <a:off x="146050" y="6391275"/>
            <a:ext cx="8832850" cy="309563"/>
          </a:xfrm>
          <a:prstGeom prst="rect">
            <a:avLst/>
          </a:prstGeom>
          <a:solidFill>
            <a:srgbClr val="336699"/>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rgbClr val="336699"/>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0A3B97D0-3AC3-4522-865D-79CEA21DB70B}" type="datetimeFigureOut">
              <a:rPr lang="en-US"/>
              <a:pPr>
                <a:defRPr/>
              </a:pPr>
              <a:t>4/18/2013</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4F0F78A-7327-4B6F-8C8A-FA4C9183C0E2}"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EF2C76B4-00DB-4117-9F16-34A36AC3259E}" type="datetimeFigureOut">
              <a:rPr lang="en-US"/>
              <a:pPr>
                <a:defRPr/>
              </a:pPr>
              <a:t>4/18/2013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CC4635B-9A6E-4CC7-965B-94984AA5B91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6BB8AAC1-7C3A-417E-A22D-D19862DCA213}" type="datetimeFigureOut">
              <a:rPr lang="en-US"/>
              <a:pPr>
                <a:defRPr/>
              </a:pPr>
              <a:t>4/18/2013</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FFFB97F0-487A-4669-A06D-609AF19B7E4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1009036C-7366-4D63-9C6F-DC80F1DF999E}" type="datetimeFigureOut">
              <a:rPr lang="en-US"/>
              <a:pPr>
                <a:defRPr/>
              </a:pPr>
              <a:t>4/18/2013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59D62A42-61AE-4913-8A14-505E39BC5D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Date Placeholder 1"/>
          <p:cNvSpPr>
            <a:spLocks noGrp="1"/>
          </p:cNvSpPr>
          <p:nvPr>
            <p:ph type="dt" sz="half" idx="10"/>
          </p:nvPr>
        </p:nvSpPr>
        <p:spPr/>
        <p:txBody>
          <a:bodyPr/>
          <a:lstStyle>
            <a:lvl1pPr>
              <a:defRPr/>
            </a:lvl1pPr>
          </a:lstStyle>
          <a:p>
            <a:pPr>
              <a:defRPr/>
            </a:pPr>
            <a:fld id="{D2EBE955-F658-4398-A564-3CE5312DB85F}" type="datetimeFigureOut">
              <a:rPr lang="en-US"/>
              <a:pPr>
                <a:defRPr/>
              </a:pPr>
              <a:t>4/18/2013</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DBC45610-EC2A-43E9-92A9-E39F79CCB3D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39BF3E04-C512-4093-87BF-10E06F4317A8}"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C0D2E1E0-4A4F-43C5-98F4-A00DF142AD8E}" type="datetimeFigureOut">
              <a:rPr lang="en-US"/>
              <a:pPr>
                <a:defRPr/>
              </a:pPr>
              <a:t>4/18/2013</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5ED33146-1C59-454F-89F0-A75357576601}"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54F9C160-1923-4514-BC52-E21B0B164F60}" type="datetimeFigureOut">
              <a:rPr lang="en-US"/>
              <a:pPr>
                <a:defRPr/>
              </a:pPr>
              <a:t>4/18/2013</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3A8F31FA-D4E2-4313-9E1B-360AE8441597}" type="datetimeFigureOut">
              <a:rPr lang="en-US"/>
              <a:pPr>
                <a:defRPr/>
              </a:pPr>
              <a:t>4/18/2013</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9E68936C-C8C7-4864-9B80-FB83F7EE3AC7}"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d/d1/Intracoastal_Waterway_Louisiana.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smarterfuelfutur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mma.org/government/abc"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163" y="2428875"/>
            <a:ext cx="8820150" cy="3962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465638" y="842963"/>
            <a:ext cx="3810000" cy="762000"/>
          </a:xfrm>
        </p:spPr>
        <p:txBody>
          <a:bodyPr>
            <a:normAutofit fontScale="90000"/>
          </a:bodyPr>
          <a:lstStyle/>
          <a:p>
            <a:pPr eaLnBrk="1" fontAlgn="auto" hangingPunct="1">
              <a:spcAft>
                <a:spcPts val="0"/>
              </a:spcAft>
              <a:defRPr/>
            </a:pPr>
            <a:r>
              <a:rPr lang="en-US" dirty="0" smtClean="0">
                <a:solidFill>
                  <a:srgbClr val="003366"/>
                </a:solidFill>
              </a:rPr>
              <a:t>Conference Issues Briefing</a:t>
            </a:r>
            <a:endParaRPr lang="en-US" dirty="0">
              <a:solidFill>
                <a:srgbClr val="003366"/>
              </a:solidFill>
            </a:endParaRPr>
          </a:p>
        </p:txBody>
      </p:sp>
      <p:pic>
        <p:nvPicPr>
          <p:cNvPr id="13316" name="Picture 4" descr="abc.jpg"/>
          <p:cNvPicPr>
            <a:picLocks noChangeAspect="1"/>
          </p:cNvPicPr>
          <p:nvPr/>
        </p:nvPicPr>
        <p:blipFill>
          <a:blip r:embed="rId2" cstate="screen"/>
          <a:srcRect/>
          <a:stretch>
            <a:fillRect/>
          </a:stretch>
        </p:blipFill>
        <p:spPr bwMode="auto">
          <a:xfrm>
            <a:off x="1066800" y="609600"/>
            <a:ext cx="2841625" cy="1371600"/>
          </a:xfrm>
          <a:prstGeom prst="rect">
            <a:avLst/>
          </a:prstGeom>
          <a:noFill/>
          <a:ln w="9525">
            <a:noFill/>
            <a:miter lim="800000"/>
            <a:headEnd/>
            <a:tailEnd/>
          </a:ln>
        </p:spPr>
      </p:pic>
      <p:sp>
        <p:nvSpPr>
          <p:cNvPr id="6" name="Title 1"/>
          <p:cNvSpPr txBox="1">
            <a:spLocks/>
          </p:cNvSpPr>
          <p:nvPr/>
        </p:nvSpPr>
        <p:spPr>
          <a:xfrm>
            <a:off x="4537075" y="1670050"/>
            <a:ext cx="3810000" cy="381000"/>
          </a:xfrm>
          <a:prstGeom prst="rect">
            <a:avLst/>
          </a:prstGeom>
        </p:spPr>
        <p:txBody>
          <a:bodyPr anchor="b">
            <a:normAutofit fontScale="97500" lnSpcReduction="10000"/>
          </a:bodyPr>
          <a:lstStyle/>
          <a:p>
            <a:pPr algn="ctr" fontAlgn="auto">
              <a:spcAft>
                <a:spcPts val="0"/>
              </a:spcAft>
              <a:defRPr/>
            </a:pPr>
            <a:r>
              <a:rPr lang="en-US" sz="2000" dirty="0" smtClean="0">
                <a:solidFill>
                  <a:srgbClr val="003366"/>
                </a:solidFill>
                <a:latin typeface="Verdana" pitchFamily="34" charset="0"/>
                <a:ea typeface="+mj-ea"/>
                <a:cs typeface="+mj-cs"/>
              </a:rPr>
              <a:t>April 18, 2013</a:t>
            </a:r>
            <a:endParaRPr lang="en-US" sz="2000" dirty="0">
              <a:solidFill>
                <a:srgbClr val="003366"/>
              </a:solidFill>
              <a:latin typeface="Verdana" pitchFamily="34" charset="0"/>
              <a:ea typeface="+mj-ea"/>
              <a:cs typeface="+mj-cs"/>
            </a:endParaRPr>
          </a:p>
        </p:txBody>
      </p:sp>
      <p:pic>
        <p:nvPicPr>
          <p:cNvPr id="13318" name="Picture 9" descr="H:\Logos\NMMA_tag1line_4C.eps"/>
          <p:cNvPicPr>
            <a:picLocks noChangeAspect="1" noChangeArrowheads="1"/>
          </p:cNvPicPr>
          <p:nvPr/>
        </p:nvPicPr>
        <p:blipFill>
          <a:blip r:embed="rId3" cstate="screen"/>
          <a:srcRect/>
          <a:stretch>
            <a:fillRect/>
          </a:stretch>
        </p:blipFill>
        <p:spPr bwMode="auto">
          <a:xfrm>
            <a:off x="2333625" y="3657600"/>
            <a:ext cx="433228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Your Legislator</a:t>
            </a:r>
            <a:endParaRPr lang="en-US" dirty="0"/>
          </a:p>
        </p:txBody>
      </p:sp>
      <p:sp>
        <p:nvSpPr>
          <p:cNvPr id="3" name="Content Placeholder 2"/>
          <p:cNvSpPr>
            <a:spLocks noGrp="1"/>
          </p:cNvSpPr>
          <p:nvPr>
            <p:ph sz="quarter" idx="1"/>
          </p:nvPr>
        </p:nvSpPr>
        <p:spPr/>
        <p:txBody>
          <a:bodyPr/>
          <a:lstStyle/>
          <a:p>
            <a:pPr lvl="0"/>
            <a:r>
              <a:rPr lang="en-US" sz="2000" dirty="0" smtClean="0"/>
              <a:t>There is a startling trend with the National Park Service and National Marine Sanctuary System where boating access is being denied and/or restricted</a:t>
            </a:r>
          </a:p>
          <a:p>
            <a:pPr lvl="0"/>
            <a:r>
              <a:rPr lang="en-US" sz="2000" dirty="0" smtClean="0"/>
              <a:t>Robust access to public waters and lands must </a:t>
            </a:r>
            <a:r>
              <a:rPr lang="en-US" sz="2000" smtClean="0"/>
              <a:t>be maintained</a:t>
            </a:r>
            <a:endParaRPr lang="en-US" sz="2000" dirty="0" smtClean="0"/>
          </a:p>
          <a:p>
            <a:pPr lvl="0"/>
            <a:r>
              <a:rPr lang="en-US" sz="2000" dirty="0" smtClean="0"/>
              <a:t>Decisions to restrict public access should be balanced and include:</a:t>
            </a:r>
          </a:p>
          <a:p>
            <a:pPr lvl="1"/>
            <a:r>
              <a:rPr lang="en-US" sz="1500" dirty="0" smtClean="0"/>
              <a:t>Rigorous scientific study</a:t>
            </a:r>
          </a:p>
          <a:p>
            <a:pPr lvl="1"/>
            <a:r>
              <a:rPr lang="en-US" sz="1500" dirty="0" smtClean="0"/>
              <a:t>Access restrictions imposed for the least required amount of time and with measurable benchmarks for review</a:t>
            </a:r>
          </a:p>
          <a:p>
            <a:pPr lvl="1"/>
            <a:r>
              <a:rPr lang="en-US" sz="1500" dirty="0" smtClean="0"/>
              <a:t>Consideration of economic impact </a:t>
            </a:r>
          </a:p>
          <a:p>
            <a:pPr lvl="1"/>
            <a:r>
              <a:rPr lang="en-US" sz="1500" dirty="0" smtClean="0"/>
              <a:t>Input from local stakeholders and state agencies</a:t>
            </a:r>
          </a:p>
          <a:p>
            <a:endParaRPr lang="en-US" dirty="0"/>
          </a:p>
        </p:txBody>
      </p:sp>
    </p:spTree>
    <p:extLst>
      <p:ext uri="{BB962C8B-B14F-4D97-AF65-F5344CB8AC3E}">
        <p14:creationId xmlns:p14="http://schemas.microsoft.com/office/powerpoint/2010/main" val="2562808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1" y="515983"/>
            <a:ext cx="8534400" cy="758825"/>
          </a:xfrm>
        </p:spPr>
        <p:txBody>
          <a:bodyPr/>
          <a:lstStyle/>
          <a:p>
            <a:r>
              <a:rPr lang="en-US" dirty="0" smtClean="0"/>
              <a:t>Economics of Recreational Boating in the United States </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8908" y="1357358"/>
            <a:ext cx="3580917" cy="4572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isometricOffAxis1Right"/>
            <a:lightRig rig="twoPt" dir="t">
              <a:rot lat="0" lon="0" rev="7800000"/>
            </a:lightRig>
          </a:scene3d>
          <a:sp3d contourW="6350">
            <a:bevelT w="50800" h="16510"/>
            <a:contourClr>
              <a:srgbClr val="C0C0C0"/>
            </a:contourClr>
          </a:sp3d>
        </p:spPr>
      </p:pic>
      <p:sp>
        <p:nvSpPr>
          <p:cNvPr id="5" name="TextBox 4"/>
          <p:cNvSpPr txBox="1"/>
          <p:nvPr/>
        </p:nvSpPr>
        <p:spPr>
          <a:xfrm>
            <a:off x="4728754" y="1632857"/>
            <a:ext cx="3997235" cy="3693319"/>
          </a:xfrm>
          <a:prstGeom prst="rect">
            <a:avLst/>
          </a:prstGeom>
          <a:noFill/>
        </p:spPr>
        <p:txBody>
          <a:bodyPr wrap="square" rtlCol="0">
            <a:spAutoFit/>
          </a:bodyPr>
          <a:lstStyle/>
          <a:p>
            <a:r>
              <a:rPr lang="en-US" dirty="0" smtClean="0"/>
              <a:t>NMMA along with the Recreational Research Center at Michigan State University conducted a study in 2012 of the Economic Significance of Recreational Boating in the US</a:t>
            </a:r>
          </a:p>
          <a:p>
            <a:endParaRPr lang="en-US" dirty="0"/>
          </a:p>
          <a:p>
            <a:pPr marL="285750" indent="-285750">
              <a:buFontTx/>
              <a:buChar char="-"/>
            </a:pPr>
            <a:r>
              <a:rPr lang="en-US" dirty="0" smtClean="0"/>
              <a:t>Information  will be available on a state and Congressional district level</a:t>
            </a:r>
          </a:p>
          <a:p>
            <a:pPr marL="285750" indent="-285750">
              <a:buFontTx/>
              <a:buChar char="-"/>
            </a:pPr>
            <a:r>
              <a:rPr lang="en-US" dirty="0" smtClean="0"/>
              <a:t>Economic Data Sheets will be distributed at ABC and available for electronic circulation to NMMA members</a:t>
            </a:r>
            <a:endParaRPr lang="en-US" dirty="0"/>
          </a:p>
        </p:txBody>
      </p:sp>
    </p:spTree>
    <p:extLst>
      <p:ext uri="{BB962C8B-B14F-4D97-AF65-F5344CB8AC3E}">
        <p14:creationId xmlns:p14="http://schemas.microsoft.com/office/powerpoint/2010/main" val="1137086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2" y="672737"/>
            <a:ext cx="8534400" cy="758825"/>
          </a:xfrm>
        </p:spPr>
        <p:txBody>
          <a:bodyPr/>
          <a:lstStyle/>
          <a:p>
            <a:r>
              <a:rPr lang="en-US" dirty="0" smtClean="0"/>
              <a:t>Economic Impact of Recreational Boating Preview….</a:t>
            </a:r>
            <a:endParaRPr lang="en-US" dirty="0"/>
          </a:p>
        </p:txBody>
      </p:sp>
      <p:sp>
        <p:nvSpPr>
          <p:cNvPr id="3" name="Content Placeholder 2"/>
          <p:cNvSpPr>
            <a:spLocks noGrp="1"/>
          </p:cNvSpPr>
          <p:nvPr>
            <p:ph sz="quarter" idx="1"/>
          </p:nvPr>
        </p:nvSpPr>
        <p:spPr>
          <a:xfrm>
            <a:off x="301752" y="1449977"/>
            <a:ext cx="4231059" cy="4649071"/>
          </a:xfrm>
        </p:spPr>
        <p:txBody>
          <a:bodyPr/>
          <a:lstStyle/>
          <a:p>
            <a:r>
              <a:rPr lang="en-US" dirty="0" smtClean="0"/>
              <a:t>Total Economic Impact: $121.5 Billion annually</a:t>
            </a:r>
          </a:p>
          <a:p>
            <a:r>
              <a:rPr lang="en-US" dirty="0" smtClean="0"/>
              <a:t>12 million registered boats</a:t>
            </a:r>
          </a:p>
          <a:p>
            <a:r>
              <a:rPr lang="en-US" dirty="0" smtClean="0"/>
              <a:t>963,818 Recreational Boating Jobs</a:t>
            </a:r>
          </a:p>
          <a:p>
            <a:r>
              <a:rPr lang="en-US" dirty="0" smtClean="0"/>
              <a:t>34,833 Recreational Boating Businesses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2563270"/>
            <a:ext cx="4323343" cy="3299004"/>
          </a:xfrm>
          <a:prstGeom prst="rect">
            <a:avLst/>
          </a:prstGeom>
        </p:spPr>
      </p:pic>
    </p:spTree>
    <p:extLst>
      <p:ext uri="{BB962C8B-B14F-4D97-AF65-F5344CB8AC3E}">
        <p14:creationId xmlns:p14="http://schemas.microsoft.com/office/powerpoint/2010/main" val="355521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457200" y="1828800"/>
            <a:ext cx="82296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03" name="Rectangle 3"/>
          <p:cNvSpPr>
            <a:spLocks noGrp="1" noChangeArrowheads="1"/>
          </p:cNvSpPr>
          <p:nvPr>
            <p:ph type="title"/>
          </p:nvPr>
        </p:nvSpPr>
        <p:spPr>
          <a:xfrm>
            <a:off x="381000" y="398418"/>
            <a:ext cx="8763000" cy="990600"/>
          </a:xfrm>
          <a:noFill/>
        </p:spPr>
        <p:txBody>
          <a:bodyPr/>
          <a:lstStyle/>
          <a:p>
            <a:pPr eaLnBrk="1" hangingPunct="1"/>
            <a:r>
              <a:rPr lang="en-US" sz="4000" b="1" dirty="0" smtClean="0">
                <a:latin typeface="Tw Cen MT" pitchFamily="34" charset="0"/>
              </a:rPr>
              <a:t>Dredging Needs at Critical Stage</a:t>
            </a:r>
            <a:endParaRPr lang="en-US" sz="2800" b="1" dirty="0" smtClean="0"/>
          </a:p>
        </p:txBody>
      </p:sp>
      <p:sp>
        <p:nvSpPr>
          <p:cNvPr id="153604" name="Text Box 4"/>
          <p:cNvSpPr txBox="1">
            <a:spLocks noChangeArrowheads="1"/>
          </p:cNvSpPr>
          <p:nvPr/>
        </p:nvSpPr>
        <p:spPr bwMode="auto">
          <a:xfrm>
            <a:off x="457200" y="1939834"/>
            <a:ext cx="7620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sz="2800" b="1" dirty="0">
                <a:latin typeface="Helvetica-Narrow" pitchFamily="34" charset="0"/>
              </a:rPr>
              <a:t> </a:t>
            </a:r>
            <a:r>
              <a:rPr lang="en-US" b="1" dirty="0">
                <a:latin typeface="Helvetica-Narrow" pitchFamily="34" charset="0"/>
              </a:rPr>
              <a:t>Water Resources Development Act</a:t>
            </a:r>
          </a:p>
        </p:txBody>
      </p:sp>
      <p:sp>
        <p:nvSpPr>
          <p:cNvPr id="153613" name="Text Box 13"/>
          <p:cNvSpPr txBox="1">
            <a:spLocks noChangeArrowheads="1"/>
          </p:cNvSpPr>
          <p:nvPr/>
        </p:nvSpPr>
        <p:spPr bwMode="auto">
          <a:xfrm>
            <a:off x="3962400" y="2502898"/>
            <a:ext cx="4724400" cy="385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sz="1800" dirty="0">
                <a:latin typeface="Helvetica-Narrow" pitchFamily="34" charset="0"/>
              </a:rPr>
              <a:t>Long-overdue legislation that authorizes Army Corps water resource projects throughout the nation, including the critical dredging projects throughout the U.S.   </a:t>
            </a:r>
          </a:p>
          <a:p>
            <a:pPr>
              <a:spcBef>
                <a:spcPct val="50000"/>
              </a:spcBef>
            </a:pPr>
            <a:r>
              <a:rPr lang="en-US" sz="1800" dirty="0">
                <a:latin typeface="Helvetica-Narrow" pitchFamily="34" charset="0"/>
              </a:rPr>
              <a:t>WRDA provides money to build boating access points.</a:t>
            </a:r>
          </a:p>
          <a:p>
            <a:pPr>
              <a:spcBef>
                <a:spcPct val="50000"/>
              </a:spcBef>
            </a:pPr>
            <a:r>
              <a:rPr lang="en-US" sz="1800" dirty="0">
                <a:latin typeface="Helvetica-Narrow" pitchFamily="34" charset="0"/>
              </a:rPr>
              <a:t>S. 601, the Water Resources Development Act was passed unanimously out of the Senate Environment and Public Works Committee.  The House presently is drafting its version of WRDA.</a:t>
            </a:r>
          </a:p>
          <a:p>
            <a:pPr algn="r">
              <a:spcBef>
                <a:spcPct val="50000"/>
              </a:spcBef>
            </a:pPr>
            <a:r>
              <a:rPr lang="en-US" sz="1800" b="1" dirty="0">
                <a:solidFill>
                  <a:srgbClr val="008000"/>
                </a:solidFill>
                <a:latin typeface="Helvetica-Narrow" pitchFamily="34" charset="0"/>
              </a:rPr>
              <a:t>NMMA Position: Support</a:t>
            </a:r>
            <a:r>
              <a:rPr lang="en-US" sz="1900" b="1" dirty="0">
                <a:solidFill>
                  <a:srgbClr val="008000"/>
                </a:solidFill>
                <a:latin typeface="Helvetica-Narrow" pitchFamily="34" charset="0"/>
              </a:rPr>
              <a:t> </a:t>
            </a:r>
          </a:p>
        </p:txBody>
      </p:sp>
      <p:pic>
        <p:nvPicPr>
          <p:cNvPr id="153617" name="Picture 17" descr="Image:Intracoastal Waterway Louisian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24" y="2743200"/>
            <a:ext cx="3289300" cy="34766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030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box(in)">
                                      <p:cBhvr>
                                        <p:cTn id="7" dur="1000"/>
                                        <p:tgtEl>
                                          <p:spTgt spid="153603"/>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3604"/>
                                        </p:tgtEl>
                                        <p:attrNameLst>
                                          <p:attrName>style.visibility</p:attrName>
                                        </p:attrNameLst>
                                      </p:cBhvr>
                                      <p:to>
                                        <p:strVal val="visible"/>
                                      </p:to>
                                    </p:set>
                                    <p:animEffect transition="in" filter="fade">
                                      <p:cBhvr>
                                        <p:cTn id="11" dur="1000"/>
                                        <p:tgtEl>
                                          <p:spTgt spid="153604"/>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3617"/>
                                        </p:tgtEl>
                                        <p:attrNameLst>
                                          <p:attrName>style.visibility</p:attrName>
                                        </p:attrNameLst>
                                      </p:cBhvr>
                                      <p:to>
                                        <p:strVal val="visible"/>
                                      </p:to>
                                    </p:set>
                                    <p:animEffect transition="in" filter="fade">
                                      <p:cBhvr>
                                        <p:cTn id="15" dur="1000"/>
                                        <p:tgtEl>
                                          <p:spTgt spid="1536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3613"/>
                                        </p:tgtEl>
                                        <p:attrNameLst>
                                          <p:attrName>style.visibility</p:attrName>
                                        </p:attrNameLst>
                                      </p:cBhvr>
                                      <p:to>
                                        <p:strVal val="visible"/>
                                      </p:to>
                                    </p:set>
                                    <p:animEffect transition="in" filter="fade">
                                      <p:cBhvr>
                                        <p:cTn id="18" dur="1000"/>
                                        <p:tgtEl>
                                          <p:spTgt spid="153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P spid="153604" grpId="0"/>
      <p:bldP spid="1536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457200" y="1828800"/>
            <a:ext cx="82296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15" name="Rectangle 3"/>
          <p:cNvSpPr>
            <a:spLocks noGrp="1" noChangeArrowheads="1"/>
          </p:cNvSpPr>
          <p:nvPr>
            <p:ph type="title"/>
          </p:nvPr>
        </p:nvSpPr>
        <p:spPr>
          <a:xfrm>
            <a:off x="190500" y="463732"/>
            <a:ext cx="8763000" cy="990600"/>
          </a:xfrm>
          <a:noFill/>
        </p:spPr>
        <p:txBody>
          <a:bodyPr/>
          <a:lstStyle/>
          <a:p>
            <a:pPr eaLnBrk="1" hangingPunct="1"/>
            <a:r>
              <a:rPr lang="en-US" sz="2800" dirty="0" smtClean="0"/>
              <a:t>   </a:t>
            </a:r>
            <a:r>
              <a:rPr lang="en-US" sz="4000" b="1" dirty="0" smtClean="0">
                <a:latin typeface="Tw Cen MT" pitchFamily="34" charset="0"/>
              </a:rPr>
              <a:t>Dredging Needs at Critical Stage</a:t>
            </a:r>
          </a:p>
        </p:txBody>
      </p:sp>
      <p:sp>
        <p:nvSpPr>
          <p:cNvPr id="166917" name="Text Box 5"/>
          <p:cNvSpPr txBox="1">
            <a:spLocks noChangeArrowheads="1"/>
          </p:cNvSpPr>
          <p:nvPr/>
        </p:nvSpPr>
        <p:spPr bwMode="auto">
          <a:xfrm>
            <a:off x="838200" y="1989908"/>
            <a:ext cx="716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b="1" dirty="0">
                <a:latin typeface="Helvetica-Narrow" pitchFamily="34" charset="0"/>
              </a:rPr>
              <a:t>Army Corps Funding for Navigational Dredging</a:t>
            </a:r>
            <a:r>
              <a:rPr lang="en-US" sz="2800" b="1" dirty="0">
                <a:latin typeface="Helvetica-Narrow" pitchFamily="34" charset="0"/>
              </a:rPr>
              <a:t> </a:t>
            </a:r>
          </a:p>
        </p:txBody>
      </p:sp>
      <p:pic>
        <p:nvPicPr>
          <p:cNvPr id="166920" name="Picture 8" descr="LakeO7-27-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43794"/>
            <a:ext cx="4343400" cy="28971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6921" name="Text Box 9"/>
          <p:cNvSpPr txBox="1">
            <a:spLocks noChangeArrowheads="1"/>
          </p:cNvSpPr>
          <p:nvPr/>
        </p:nvSpPr>
        <p:spPr bwMode="auto">
          <a:xfrm>
            <a:off x="685800" y="2652713"/>
            <a:ext cx="37338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sz="1800" dirty="0">
                <a:latin typeface="Helvetica-Narrow" pitchFamily="34" charset="0"/>
              </a:rPr>
              <a:t>NMMA is working to increase Army Corps funding for navigational dredging projects. </a:t>
            </a:r>
          </a:p>
          <a:p>
            <a:pPr>
              <a:spcBef>
                <a:spcPct val="50000"/>
              </a:spcBef>
            </a:pPr>
            <a:r>
              <a:rPr lang="en-US" sz="1800" dirty="0">
                <a:latin typeface="Helvetica-Narrow" pitchFamily="34" charset="0"/>
              </a:rPr>
              <a:t>Congress must amend the statutory language of the Harbor Maintenance Trust Fund to ensure that “surplus” dollars in the Fund are spent for critical dredging projects across the country.</a:t>
            </a:r>
          </a:p>
          <a:p>
            <a:pPr>
              <a:spcBef>
                <a:spcPct val="50000"/>
              </a:spcBef>
            </a:pPr>
            <a:r>
              <a:rPr lang="en-US" sz="1800" dirty="0">
                <a:latin typeface="Helvetica-Narrow" pitchFamily="34" charset="0"/>
              </a:rPr>
              <a:t>Low depth levels pose safety hazard for boaters and slow commerce. </a:t>
            </a:r>
          </a:p>
          <a:p>
            <a:pPr>
              <a:spcBef>
                <a:spcPct val="50000"/>
              </a:spcBef>
            </a:pPr>
            <a:endParaRPr lang="en-US" sz="2000" dirty="0">
              <a:latin typeface="Helvetica-Narrow" pitchFamily="34" charset="0"/>
            </a:endParaRPr>
          </a:p>
        </p:txBody>
      </p:sp>
    </p:spTree>
    <p:extLst>
      <p:ext uri="{BB962C8B-B14F-4D97-AF65-F5344CB8AC3E}">
        <p14:creationId xmlns:p14="http://schemas.microsoft.com/office/powerpoint/2010/main" val="1686548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box(in)">
                                      <p:cBhvr>
                                        <p:cTn id="7" dur="1000"/>
                                        <p:tgtEl>
                                          <p:spTgt spid="166915"/>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6917"/>
                                        </p:tgtEl>
                                        <p:attrNameLst>
                                          <p:attrName>style.visibility</p:attrName>
                                        </p:attrNameLst>
                                      </p:cBhvr>
                                      <p:to>
                                        <p:strVal val="visible"/>
                                      </p:to>
                                    </p:set>
                                    <p:animEffect transition="in" filter="fade">
                                      <p:cBhvr>
                                        <p:cTn id="11" dur="1000"/>
                                        <p:tgtEl>
                                          <p:spTgt spid="1669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6921"/>
                                        </p:tgtEl>
                                        <p:attrNameLst>
                                          <p:attrName>style.visibility</p:attrName>
                                        </p:attrNameLst>
                                      </p:cBhvr>
                                      <p:to>
                                        <p:strVal val="visible"/>
                                      </p:to>
                                    </p:set>
                                    <p:animEffect transition="in" filter="fade">
                                      <p:cBhvr>
                                        <p:cTn id="14" dur="1000"/>
                                        <p:tgtEl>
                                          <p:spTgt spid="166921"/>
                                        </p:tgtEl>
                                      </p:cBhvr>
                                    </p:animEffect>
                                  </p:childTnLst>
                                </p:cTn>
                              </p:par>
                              <p:par>
                                <p:cTn id="15" presetID="10" presetClass="entr" presetSubtype="0" fill="hold" nodeType="withEffect">
                                  <p:stCondLst>
                                    <p:cond delay="0"/>
                                  </p:stCondLst>
                                  <p:childTnLst>
                                    <p:set>
                                      <p:cBhvr>
                                        <p:cTn id="16" dur="1" fill="hold">
                                          <p:stCondLst>
                                            <p:cond delay="0"/>
                                          </p:stCondLst>
                                        </p:cTn>
                                        <p:tgtEl>
                                          <p:spTgt spid="166920"/>
                                        </p:tgtEl>
                                        <p:attrNameLst>
                                          <p:attrName>style.visibility</p:attrName>
                                        </p:attrNameLst>
                                      </p:cBhvr>
                                      <p:to>
                                        <p:strVal val="visible"/>
                                      </p:to>
                                    </p:set>
                                    <p:animEffect transition="in" filter="fade">
                                      <p:cBhvr>
                                        <p:cTn id="17" dur="1000"/>
                                        <p:tgtEl>
                                          <p:spTgt spid="166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p:bldP spid="166917" grpId="0"/>
      <p:bldP spid="1669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14838" y="1684338"/>
            <a:ext cx="4581525" cy="4706937"/>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2"/>
          <p:cNvSpPr>
            <a:spLocks noGrp="1"/>
          </p:cNvSpPr>
          <p:nvPr>
            <p:ph type="ctrTitle"/>
          </p:nvPr>
        </p:nvSpPr>
        <p:spPr>
          <a:xfrm>
            <a:off x="350838" y="533400"/>
            <a:ext cx="8469312" cy="1350963"/>
          </a:xfrm>
        </p:spPr>
        <p:txBody>
          <a:bodyPr>
            <a:normAutofit fontScale="90000"/>
          </a:bodyPr>
          <a:lstStyle/>
          <a:p>
            <a:pPr eaLnBrk="1" fontAlgn="auto" hangingPunct="1">
              <a:spcAft>
                <a:spcPts val="0"/>
              </a:spcAft>
              <a:defRPr/>
            </a:pPr>
            <a:r>
              <a:rPr lang="en-US" sz="7300" dirty="0" smtClean="0">
                <a:solidFill>
                  <a:srgbClr val="800000"/>
                </a:solidFill>
              </a:rPr>
              <a:t>Ethanol</a:t>
            </a:r>
            <a:br>
              <a:rPr lang="en-US" sz="7300" dirty="0" smtClean="0">
                <a:solidFill>
                  <a:srgbClr val="800000"/>
                </a:solidFill>
              </a:rPr>
            </a:br>
            <a:endParaRPr lang="en-US" dirty="0">
              <a:solidFill>
                <a:srgbClr val="800000"/>
              </a:solidFill>
            </a:endParaRPr>
          </a:p>
        </p:txBody>
      </p:sp>
      <p:sp>
        <p:nvSpPr>
          <p:cNvPr id="5" name="Rectangle 4"/>
          <p:cNvSpPr/>
          <p:nvPr/>
        </p:nvSpPr>
        <p:spPr>
          <a:xfrm>
            <a:off x="147638" y="6391275"/>
            <a:ext cx="8839200" cy="314325"/>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30" name="Picture 3"/>
          <p:cNvPicPr>
            <a:picLocks noChangeAspect="1" noChangeArrowheads="1"/>
          </p:cNvPicPr>
          <p:nvPr/>
        </p:nvPicPr>
        <p:blipFill>
          <a:blip r:embed="rId2" cstate="print"/>
          <a:srcRect t="7513"/>
          <a:stretch>
            <a:fillRect/>
          </a:stretch>
        </p:blipFill>
        <p:spPr bwMode="auto">
          <a:xfrm>
            <a:off x="152400" y="1687513"/>
            <a:ext cx="4206875" cy="4706937"/>
          </a:xfrm>
          <a:prstGeom prst="rect">
            <a:avLst/>
          </a:prstGeom>
          <a:noFill/>
          <a:ln w="9525">
            <a:noFill/>
            <a:miter lim="800000"/>
            <a:headEnd/>
            <a:tailEnd/>
          </a:ln>
        </p:spPr>
      </p:pic>
      <p:sp>
        <p:nvSpPr>
          <p:cNvPr id="9" name="Subtitle 1"/>
          <p:cNvSpPr>
            <a:spLocks noGrp="1"/>
          </p:cNvSpPr>
          <p:nvPr>
            <p:ph type="subTitle" idx="1"/>
          </p:nvPr>
        </p:nvSpPr>
        <p:spPr>
          <a:xfrm>
            <a:off x="4978401" y="2972027"/>
            <a:ext cx="3236685" cy="2137002"/>
          </a:xfrm>
        </p:spPr>
        <p:txBody>
          <a:bodyPr/>
          <a:lstStyle/>
          <a:p>
            <a:pPr eaLnBrk="1" fontAlgn="auto" hangingPunct="1">
              <a:spcAft>
                <a:spcPts val="0"/>
              </a:spcAft>
              <a:buFont typeface="Wingdings 2"/>
              <a:buNone/>
              <a:defRPr/>
            </a:pPr>
            <a:endParaRPr lang="en-US" sz="1600" i="1" cap="none" dirty="0" smtClean="0">
              <a:solidFill>
                <a:schemeClr val="tx1"/>
              </a:solidFill>
              <a:latin typeface="Verdana" pitchFamily="34" charset="0"/>
            </a:endParaRPr>
          </a:p>
          <a:p>
            <a:pPr lvl="1" eaLnBrk="1" fontAlgn="auto" hangingPunct="1">
              <a:spcAft>
                <a:spcPts val="0"/>
              </a:spcAft>
              <a:buFont typeface="Wingdings 2"/>
              <a:buNone/>
              <a:defRPr/>
            </a:pPr>
            <a:r>
              <a:rPr lang="en-US" sz="1800" b="1" cap="none" dirty="0" smtClean="0">
                <a:solidFill>
                  <a:schemeClr val="tx1"/>
                </a:solidFill>
                <a:latin typeface="Verdana" pitchFamily="34" charset="0"/>
              </a:rPr>
              <a:t>PRESENTED BY</a:t>
            </a:r>
          </a:p>
          <a:p>
            <a:pPr lvl="1" eaLnBrk="1" fontAlgn="auto" hangingPunct="1">
              <a:spcAft>
                <a:spcPts val="0"/>
              </a:spcAft>
              <a:buFont typeface="Wingdings 2"/>
              <a:buNone/>
              <a:defRPr/>
            </a:pPr>
            <a:endParaRPr lang="en-US" sz="1800" dirty="0" smtClean="0">
              <a:solidFill>
                <a:schemeClr val="tx1"/>
              </a:solidFill>
              <a:latin typeface="Verdana" pitchFamily="34" charset="0"/>
            </a:endParaRPr>
          </a:p>
          <a:p>
            <a:pPr lvl="1" eaLnBrk="1" fontAlgn="auto" hangingPunct="1">
              <a:spcAft>
                <a:spcPts val="0"/>
              </a:spcAft>
              <a:buFont typeface="Wingdings 2"/>
              <a:buNone/>
              <a:defRPr/>
            </a:pPr>
            <a:r>
              <a:rPr lang="en-US" sz="1800" dirty="0" smtClean="0">
                <a:solidFill>
                  <a:schemeClr val="tx1"/>
                </a:solidFill>
                <a:latin typeface="Verdana" pitchFamily="34" charset="0"/>
              </a:rPr>
              <a:t>Jim Currie</a:t>
            </a:r>
          </a:p>
          <a:p>
            <a:pPr lvl="1" eaLnBrk="1" fontAlgn="auto" hangingPunct="1">
              <a:spcAft>
                <a:spcPts val="0"/>
              </a:spcAft>
              <a:buFont typeface="Wingdings 2"/>
              <a:buNone/>
              <a:defRPr/>
            </a:pPr>
            <a:endParaRPr lang="en-US" sz="1800" cap="none" dirty="0" smtClean="0">
              <a:solidFill>
                <a:schemeClr val="tx1"/>
              </a:solidFill>
              <a:latin typeface="Verdana" pitchFamily="34" charset="0"/>
            </a:endParaRPr>
          </a:p>
          <a:p>
            <a:pPr lvl="1" eaLnBrk="1" fontAlgn="auto" hangingPunct="1">
              <a:spcAft>
                <a:spcPts val="0"/>
              </a:spcAft>
              <a:buFont typeface="Wingdings 2"/>
              <a:buNone/>
              <a:defRPr/>
            </a:pPr>
            <a:r>
              <a:rPr lang="en-US" sz="1800" cap="none" dirty="0" smtClean="0">
                <a:solidFill>
                  <a:schemeClr val="tx1"/>
                </a:solidFill>
                <a:latin typeface="Verdana" pitchFamily="34" charset="0"/>
              </a:rPr>
              <a:t>Legislative Director</a:t>
            </a:r>
          </a:p>
          <a:p>
            <a:pPr lvl="1" eaLnBrk="1" fontAlgn="auto" hangingPunct="1">
              <a:spcAft>
                <a:spcPts val="0"/>
              </a:spcAft>
              <a:buFont typeface="Wingdings 2"/>
              <a:buNone/>
              <a:defRPr/>
            </a:pPr>
            <a:endParaRPr lang="en-US" sz="1800" cap="none" dirty="0" smtClean="0">
              <a:solidFill>
                <a:schemeClr val="tx1"/>
              </a:solidFill>
              <a:latin typeface="Verdana" pitchFamily="34" charset="0"/>
            </a:endParaRPr>
          </a:p>
        </p:txBody>
      </p:sp>
    </p:spTree>
    <p:extLst>
      <p:ext uri="{BB962C8B-B14F-4D97-AF65-F5344CB8AC3E}">
        <p14:creationId xmlns:p14="http://schemas.microsoft.com/office/powerpoint/2010/main" val="2624090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5" name="Title 1"/>
          <p:cNvSpPr>
            <a:spLocks noGrp="1"/>
          </p:cNvSpPr>
          <p:nvPr>
            <p:ph type="title"/>
          </p:nvPr>
        </p:nvSpPr>
        <p:spPr>
          <a:xfrm>
            <a:off x="667655" y="265113"/>
            <a:ext cx="7852228" cy="781050"/>
          </a:xfrm>
        </p:spPr>
        <p:txBody>
          <a:bodyPr/>
          <a:lstStyle/>
          <a:p>
            <a:pPr eaLnBrk="1" hangingPunct="1"/>
            <a:r>
              <a:rPr lang="en-US" sz="3200" dirty="0" smtClean="0">
                <a:solidFill>
                  <a:srgbClr val="800000"/>
                </a:solidFill>
              </a:rPr>
              <a:t>Why E15 Ethanol is Bad for Boats</a:t>
            </a:r>
          </a:p>
        </p:txBody>
      </p:sp>
      <p:sp>
        <p:nvSpPr>
          <p:cNvPr id="28676" name="Content Placeholder 2"/>
          <p:cNvSpPr>
            <a:spLocks noGrp="1"/>
          </p:cNvSpPr>
          <p:nvPr>
            <p:ph sz="quarter" idx="1"/>
          </p:nvPr>
        </p:nvSpPr>
        <p:spPr>
          <a:xfrm>
            <a:off x="534988" y="1189038"/>
            <a:ext cx="8008937" cy="5068071"/>
          </a:xfrm>
        </p:spPr>
        <p:txBody>
          <a:bodyPr/>
          <a:lstStyle/>
          <a:p>
            <a:pPr eaLnBrk="1" hangingPunct="1">
              <a:lnSpc>
                <a:spcPct val="90000"/>
              </a:lnSpc>
              <a:buFont typeface="Wingdings" pitchFamily="2" charset="2"/>
              <a:buNone/>
            </a:pPr>
            <a:endParaRPr lang="en-US" sz="2400" b="1" dirty="0" smtClean="0"/>
          </a:p>
          <a:p>
            <a:pPr eaLnBrk="1" hangingPunct="1">
              <a:lnSpc>
                <a:spcPct val="90000"/>
              </a:lnSpc>
              <a:buFont typeface="Wingdings" pitchFamily="2" charset="2"/>
              <a:buNone/>
            </a:pPr>
            <a:r>
              <a:rPr lang="en-US" sz="2400" b="1" dirty="0" smtClean="0">
                <a:solidFill>
                  <a:schemeClr val="tx1"/>
                </a:solidFill>
              </a:rPr>
              <a:t>			</a:t>
            </a:r>
          </a:p>
          <a:p>
            <a:pPr lvl="1" eaLnBrk="1" hangingPunct="1">
              <a:lnSpc>
                <a:spcPct val="90000"/>
              </a:lnSpc>
              <a:buNone/>
            </a:pPr>
            <a:r>
              <a:rPr lang="en-US" sz="1900" b="1" dirty="0" smtClean="0">
                <a:solidFill>
                  <a:schemeClr val="tx1"/>
                </a:solidFill>
              </a:rPr>
              <a:t>	</a:t>
            </a:r>
            <a:r>
              <a:rPr lang="en-US" sz="2000" dirty="0" smtClean="0">
                <a:solidFill>
                  <a:schemeClr val="tx1"/>
                </a:solidFill>
              </a:rPr>
              <a:t>Marine and many other engines are not designed, calibrated, certified, or warranted to run on E15</a:t>
            </a:r>
          </a:p>
          <a:p>
            <a:pPr lvl="1" eaLnBrk="1" hangingPunct="1">
              <a:lnSpc>
                <a:spcPct val="90000"/>
              </a:lnSpc>
              <a:buNone/>
            </a:pPr>
            <a:endParaRPr lang="en-US" sz="1900" dirty="0" smtClean="0">
              <a:solidFill>
                <a:schemeClr val="tx1"/>
              </a:solidFill>
            </a:endParaRPr>
          </a:p>
          <a:p>
            <a:pPr lvl="2" eaLnBrk="1" hangingPunct="1">
              <a:lnSpc>
                <a:spcPct val="90000"/>
              </a:lnSpc>
            </a:pPr>
            <a:r>
              <a:rPr lang="en-US" sz="1800" dirty="0" smtClean="0">
                <a:solidFill>
                  <a:schemeClr val="tx1"/>
                </a:solidFill>
              </a:rPr>
              <a:t>Tests conducted by NMMA members have demonstrated that E15 can cause severe engine damage;</a:t>
            </a:r>
          </a:p>
          <a:p>
            <a:pPr lvl="2" eaLnBrk="1" hangingPunct="1">
              <a:lnSpc>
                <a:spcPct val="90000"/>
              </a:lnSpc>
            </a:pPr>
            <a:endParaRPr lang="en-US" sz="1800" dirty="0" smtClean="0">
              <a:solidFill>
                <a:schemeClr val="tx1"/>
              </a:solidFill>
            </a:endParaRPr>
          </a:p>
          <a:p>
            <a:pPr lvl="2" eaLnBrk="1" hangingPunct="1">
              <a:lnSpc>
                <a:spcPct val="90000"/>
              </a:lnSpc>
            </a:pPr>
            <a:r>
              <a:rPr lang="en-US" sz="1800" dirty="0" smtClean="0">
                <a:solidFill>
                  <a:schemeClr val="tx1"/>
                </a:solidFill>
              </a:rPr>
              <a:t>E15 also causes performance issues such as starting problems, stalling, and fuel vapor lock; </a:t>
            </a:r>
          </a:p>
          <a:p>
            <a:pPr lvl="2" eaLnBrk="1" hangingPunct="1">
              <a:lnSpc>
                <a:spcPct val="90000"/>
              </a:lnSpc>
            </a:pPr>
            <a:endParaRPr lang="en-US" sz="1800" dirty="0" smtClean="0">
              <a:solidFill>
                <a:schemeClr val="tx1"/>
              </a:solidFill>
            </a:endParaRPr>
          </a:p>
          <a:p>
            <a:pPr lvl="2" eaLnBrk="1" hangingPunct="1">
              <a:lnSpc>
                <a:spcPct val="90000"/>
              </a:lnSpc>
            </a:pPr>
            <a:r>
              <a:rPr lang="en-US" sz="1800" dirty="0" smtClean="0">
                <a:solidFill>
                  <a:schemeClr val="tx1"/>
                </a:solidFill>
              </a:rPr>
              <a:t>E15 leads to increased water absorption and phase separation of gasoline and water while in the tank; </a:t>
            </a:r>
          </a:p>
          <a:p>
            <a:pPr lvl="2" eaLnBrk="1" hangingPunct="1">
              <a:lnSpc>
                <a:spcPct val="90000"/>
              </a:lnSpc>
            </a:pPr>
            <a:endParaRPr lang="en-US" sz="1800" dirty="0" smtClean="0">
              <a:solidFill>
                <a:schemeClr val="tx1"/>
              </a:solidFill>
            </a:endParaRPr>
          </a:p>
          <a:p>
            <a:pPr lvl="2" eaLnBrk="1" hangingPunct="1">
              <a:lnSpc>
                <a:spcPct val="90000"/>
              </a:lnSpc>
            </a:pPr>
            <a:r>
              <a:rPr lang="en-US" sz="1800" dirty="0" smtClean="0">
                <a:solidFill>
                  <a:schemeClr val="tx1"/>
                </a:solidFill>
              </a:rPr>
              <a:t>E15 causes increased emissions of smog-forming pollutants such as </a:t>
            </a:r>
            <a:r>
              <a:rPr lang="en-US" sz="1800" dirty="0" err="1" smtClean="0">
                <a:solidFill>
                  <a:schemeClr val="tx1"/>
                </a:solidFill>
              </a:rPr>
              <a:t>NOx</a:t>
            </a:r>
            <a:r>
              <a:rPr lang="en-US" sz="1800" dirty="0" smtClean="0">
                <a:solidFill>
                  <a:schemeClr val="tx1"/>
                </a:solidFill>
              </a:rPr>
              <a:t>, because the ignition of E15 creates a higher combustion temperature than does straight gasoline or E10.</a:t>
            </a:r>
          </a:p>
          <a:p>
            <a:pPr eaLnBrk="1" hangingPunct="1">
              <a:lnSpc>
                <a:spcPct val="90000"/>
              </a:lnSpc>
              <a:buFont typeface="Wingdings" pitchFamily="2" charset="2"/>
              <a:buNone/>
            </a:pPr>
            <a:endParaRPr lang="en-US" sz="2400" dirty="0" smtClean="0">
              <a:solidFill>
                <a:schemeClr val="tx1"/>
              </a:solidFill>
            </a:endParaRPr>
          </a:p>
        </p:txBody>
      </p:sp>
    </p:spTree>
    <p:extLst>
      <p:ext uri="{BB962C8B-B14F-4D97-AF65-F5344CB8AC3E}">
        <p14:creationId xmlns:p14="http://schemas.microsoft.com/office/powerpoint/2010/main" val="1271191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9.9HP Carbureted 4-Stroke</a:t>
            </a:r>
          </a:p>
        </p:txBody>
      </p:sp>
      <p:sp>
        <p:nvSpPr>
          <p:cNvPr id="5123" name="Rectangle 3"/>
          <p:cNvSpPr>
            <a:spLocks noGrp="1" noChangeArrowheads="1"/>
          </p:cNvSpPr>
          <p:nvPr>
            <p:ph type="body" idx="1"/>
          </p:nvPr>
        </p:nvSpPr>
        <p:spPr>
          <a:xfrm>
            <a:off x="447675" y="831850"/>
            <a:ext cx="8229600" cy="4525963"/>
          </a:xfrm>
        </p:spPr>
        <p:txBody>
          <a:bodyPr/>
          <a:lstStyle/>
          <a:p>
            <a:pPr eaLnBrk="1" hangingPunct="1"/>
            <a:r>
              <a:rPr lang="en-US" smtClean="0"/>
              <a:t>More carbon deposits on piston underside and rods of E15 engine.</a:t>
            </a:r>
          </a:p>
        </p:txBody>
      </p:sp>
      <p:sp>
        <p:nvSpPr>
          <p:cNvPr id="5124" name="Rectangle 6"/>
          <p:cNvSpPr>
            <a:spLocks noChangeArrowheads="1"/>
          </p:cNvSpPr>
          <p:nvPr/>
        </p:nvSpPr>
        <p:spPr bwMode="auto">
          <a:xfrm>
            <a:off x="0" y="962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5125" name="Picture 7" descr="conn rod small ends"/>
          <p:cNvPicPr>
            <a:picLocks noChangeAspect="1" noChangeArrowheads="1"/>
          </p:cNvPicPr>
          <p:nvPr/>
        </p:nvPicPr>
        <p:blipFill>
          <a:blip r:embed="rId2" cstate="print">
            <a:extLst>
              <a:ext uri="{28A0092B-C50C-407E-A947-70E740481C1C}">
                <a14:useLocalDpi xmlns:a14="http://schemas.microsoft.com/office/drawing/2010/main" val="0"/>
              </a:ext>
            </a:extLst>
          </a:blip>
          <a:srcRect b="8939"/>
          <a:stretch>
            <a:fillRect/>
          </a:stretch>
        </p:blipFill>
        <p:spPr bwMode="auto">
          <a:xfrm>
            <a:off x="2630488" y="3732213"/>
            <a:ext cx="3657600" cy="250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4" descr="#1 underside E-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0700" y="1397000"/>
            <a:ext cx="33147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1 underside E-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713" y="1300163"/>
            <a:ext cx="32861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p:cNvSpPr txBox="1">
            <a:spLocks noChangeArrowheads="1"/>
          </p:cNvSpPr>
          <p:nvPr/>
        </p:nvSpPr>
        <p:spPr bwMode="auto">
          <a:xfrm>
            <a:off x="1254125" y="3924300"/>
            <a:ext cx="800100" cy="342900"/>
          </a:xfrm>
          <a:prstGeom prst="rect">
            <a:avLst/>
          </a:prstGeom>
          <a:solidFill>
            <a:srgbClr val="FFFFFF"/>
          </a:solidFill>
          <a:ln w="9525" algn="ctr">
            <a:solidFill>
              <a:srgbClr val="000000"/>
            </a:solidFill>
            <a:miter lim="800000"/>
            <a:headEnd/>
            <a:tailEnd/>
          </a:ln>
        </p:spPr>
        <p:txBody>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algn="ctr" eaLnBrk="1" hangingPunct="1"/>
            <a:r>
              <a:rPr lang="en-US" sz="1400" b="0"/>
              <a:t>E0</a:t>
            </a:r>
            <a:endParaRPr lang="en-US"/>
          </a:p>
        </p:txBody>
      </p:sp>
      <p:sp>
        <p:nvSpPr>
          <p:cNvPr id="5129" name="Text Box 9"/>
          <p:cNvSpPr txBox="1">
            <a:spLocks noChangeArrowheads="1"/>
          </p:cNvSpPr>
          <p:nvPr/>
        </p:nvSpPr>
        <p:spPr bwMode="auto">
          <a:xfrm>
            <a:off x="7023100" y="3987800"/>
            <a:ext cx="800100" cy="342900"/>
          </a:xfrm>
          <a:prstGeom prst="rect">
            <a:avLst/>
          </a:prstGeom>
          <a:solidFill>
            <a:srgbClr val="FFFFFF"/>
          </a:solidFill>
          <a:ln w="9525" algn="ctr">
            <a:solidFill>
              <a:srgbClr val="000000"/>
            </a:solidFill>
            <a:miter lim="800000"/>
            <a:headEnd/>
            <a:tailEnd/>
          </a:ln>
        </p:spPr>
        <p:txBody>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algn="ctr" eaLnBrk="1" hangingPunct="1"/>
            <a:r>
              <a:rPr lang="en-US" sz="1400" b="0"/>
              <a:t>E15</a:t>
            </a:r>
            <a:endParaRPr lang="en-US"/>
          </a:p>
        </p:txBody>
      </p:sp>
    </p:spTree>
    <p:extLst>
      <p:ext uri="{BB962C8B-B14F-4D97-AF65-F5344CB8AC3E}">
        <p14:creationId xmlns:p14="http://schemas.microsoft.com/office/powerpoint/2010/main" val="1934522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9.9HP Carbureted 4-Stroke</a:t>
            </a:r>
          </a:p>
        </p:txBody>
      </p:sp>
      <p:sp>
        <p:nvSpPr>
          <p:cNvPr id="6147" name="Rectangle 3"/>
          <p:cNvSpPr>
            <a:spLocks noGrp="1" noChangeArrowheads="1"/>
          </p:cNvSpPr>
          <p:nvPr>
            <p:ph type="body" idx="1"/>
          </p:nvPr>
        </p:nvSpPr>
        <p:spPr>
          <a:xfrm>
            <a:off x="447675" y="812800"/>
            <a:ext cx="8229600" cy="4525963"/>
          </a:xfrm>
        </p:spPr>
        <p:txBody>
          <a:bodyPr/>
          <a:lstStyle/>
          <a:p>
            <a:pPr eaLnBrk="1" hangingPunct="1"/>
            <a:r>
              <a:rPr lang="en-US" sz="1400" smtClean="0"/>
              <a:t>The fuel pump gasket showed signs of deterioration on the E15 engine compared with the E0 (pure gasoline) engine.  </a:t>
            </a:r>
          </a:p>
        </p:txBody>
      </p:sp>
      <p:pic>
        <p:nvPicPr>
          <p:cNvPr id="6148" name="Picture 5" descr="check valve gasket E-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04950"/>
            <a:ext cx="4506913"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check valve gasket E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7400" y="1428750"/>
            <a:ext cx="45466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ChangeArrowheads="1"/>
          </p:cNvSpPr>
          <p:nvPr/>
        </p:nvSpPr>
        <p:spPr bwMode="auto">
          <a:xfrm>
            <a:off x="0" y="685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151" name="Text Box 7"/>
          <p:cNvSpPr txBox="1">
            <a:spLocks noChangeArrowheads="1"/>
          </p:cNvSpPr>
          <p:nvPr/>
        </p:nvSpPr>
        <p:spPr bwMode="auto">
          <a:xfrm>
            <a:off x="8383588" y="1600200"/>
            <a:ext cx="5000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eaLnBrk="1" hangingPunct="1"/>
            <a:r>
              <a:rPr lang="en-US" sz="1400"/>
              <a:t>E15</a:t>
            </a:r>
          </a:p>
        </p:txBody>
      </p:sp>
      <p:sp>
        <p:nvSpPr>
          <p:cNvPr id="6152" name="Text Box 8"/>
          <p:cNvSpPr txBox="1">
            <a:spLocks noChangeArrowheads="1"/>
          </p:cNvSpPr>
          <p:nvPr/>
        </p:nvSpPr>
        <p:spPr bwMode="auto">
          <a:xfrm>
            <a:off x="328613" y="1606550"/>
            <a:ext cx="401637"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eaLnBrk="1" hangingPunct="1"/>
            <a:r>
              <a:rPr lang="en-US" sz="1400"/>
              <a:t>E0</a:t>
            </a:r>
          </a:p>
        </p:txBody>
      </p:sp>
      <p:pic>
        <p:nvPicPr>
          <p:cNvPr id="6153" name="Picture 9" descr="check valve E-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41863"/>
            <a:ext cx="221615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check valve E-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2788" y="4684713"/>
            <a:ext cx="208121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Rectangle 11"/>
          <p:cNvSpPr>
            <a:spLocks noChangeArrowheads="1"/>
          </p:cNvSpPr>
          <p:nvPr/>
        </p:nvSpPr>
        <p:spPr bwMode="auto">
          <a:xfrm>
            <a:off x="2238375" y="5876925"/>
            <a:ext cx="4760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Font typeface="Wingdings" pitchFamily="2" charset="2"/>
              <a:buChar char="§"/>
            </a:pPr>
            <a:r>
              <a:rPr lang="en-US" sz="1200"/>
              <a:t>Material transfer from gasket to check valve in fuel pump.</a:t>
            </a:r>
          </a:p>
        </p:txBody>
      </p:sp>
    </p:spTree>
    <p:extLst>
      <p:ext uri="{BB962C8B-B14F-4D97-AF65-F5344CB8AC3E}">
        <p14:creationId xmlns:p14="http://schemas.microsoft.com/office/powerpoint/2010/main" val="2853488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300HP Supercharged 4-Stroke</a:t>
            </a:r>
          </a:p>
        </p:txBody>
      </p:sp>
      <p:pic>
        <p:nvPicPr>
          <p:cNvPr id="7171" name="Picture 4" descr="1B312776 valve failure topexcyl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344488" y="981075"/>
            <a:ext cx="4060825" cy="5230813"/>
          </a:xfrm>
          <a:noFill/>
        </p:spPr>
      </p:pic>
      <p:pic>
        <p:nvPicPr>
          <p:cNvPr id="7172" name="Picture 5" descr="1B312776 valve failure lower exh cyl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425" y="950913"/>
            <a:ext cx="2900363"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6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4488" y="3767138"/>
            <a:ext cx="2922587"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7"/>
          <p:cNvSpPr txBox="1">
            <a:spLocks noChangeArrowheads="1"/>
          </p:cNvSpPr>
          <p:nvPr/>
        </p:nvSpPr>
        <p:spPr bwMode="auto">
          <a:xfrm>
            <a:off x="588963" y="5159375"/>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eaLnBrk="1" hangingPunct="1"/>
            <a:r>
              <a:rPr lang="en-US" sz="1200"/>
              <a:t>Cylinder 3</a:t>
            </a:r>
          </a:p>
          <a:p>
            <a:pPr eaLnBrk="1" hangingPunct="1"/>
            <a:r>
              <a:rPr lang="en-US" sz="1200"/>
              <a:t>Top Valve</a:t>
            </a:r>
          </a:p>
        </p:txBody>
      </p:sp>
      <p:sp>
        <p:nvSpPr>
          <p:cNvPr id="7175" name="Text Box 8"/>
          <p:cNvSpPr txBox="1">
            <a:spLocks noChangeArrowheads="1"/>
          </p:cNvSpPr>
          <p:nvPr/>
        </p:nvSpPr>
        <p:spPr bwMode="auto">
          <a:xfrm>
            <a:off x="7691438" y="973138"/>
            <a:ext cx="1157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eaLnBrk="1" hangingPunct="1"/>
            <a:r>
              <a:rPr lang="en-US" sz="1200"/>
              <a:t>Cylinder 3</a:t>
            </a:r>
          </a:p>
          <a:p>
            <a:pPr eaLnBrk="1" hangingPunct="1"/>
            <a:r>
              <a:rPr lang="en-US" sz="1200"/>
              <a:t>Bottom Valve</a:t>
            </a:r>
          </a:p>
        </p:txBody>
      </p:sp>
      <p:sp>
        <p:nvSpPr>
          <p:cNvPr id="7176" name="Text Box 9"/>
          <p:cNvSpPr txBox="1">
            <a:spLocks noChangeArrowheads="1"/>
          </p:cNvSpPr>
          <p:nvPr/>
        </p:nvSpPr>
        <p:spPr bwMode="auto">
          <a:xfrm>
            <a:off x="8058150" y="5573713"/>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eaLnBrk="1" hangingPunct="1"/>
            <a:r>
              <a:rPr lang="en-US" sz="1200"/>
              <a:t>Cylinder 6</a:t>
            </a:r>
          </a:p>
          <a:p>
            <a:pPr eaLnBrk="1" hangingPunct="1"/>
            <a:r>
              <a:rPr lang="en-US" sz="1200"/>
              <a:t>Top Valve</a:t>
            </a:r>
          </a:p>
        </p:txBody>
      </p:sp>
    </p:spTree>
    <p:extLst>
      <p:ext uri="{BB962C8B-B14F-4D97-AF65-F5344CB8AC3E}">
        <p14:creationId xmlns:p14="http://schemas.microsoft.com/office/powerpoint/2010/main" val="98612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6754" y="1263333"/>
            <a:ext cx="8829675" cy="511651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3257550" y="209550"/>
            <a:ext cx="4667250" cy="781050"/>
          </a:xfrm>
        </p:spPr>
        <p:txBody>
          <a:bodyPr/>
          <a:lstStyle/>
          <a:p>
            <a:pPr eaLnBrk="1" hangingPunct="1"/>
            <a:r>
              <a:rPr lang="en-US" smtClean="0">
                <a:solidFill>
                  <a:srgbClr val="800000"/>
                </a:solidFill>
              </a:rPr>
              <a:t>On Today’s Webinar</a:t>
            </a:r>
          </a:p>
        </p:txBody>
      </p:sp>
      <p:sp>
        <p:nvSpPr>
          <p:cNvPr id="16387" name="Content Placeholder 2"/>
          <p:cNvSpPr txBox="1">
            <a:spLocks/>
          </p:cNvSpPr>
          <p:nvPr/>
        </p:nvSpPr>
        <p:spPr bwMode="auto">
          <a:xfrm>
            <a:off x="5911849" y="1712283"/>
            <a:ext cx="2932113" cy="4512545"/>
          </a:xfrm>
          <a:prstGeom prst="rect">
            <a:avLst/>
          </a:prstGeom>
          <a:noFill/>
          <a:ln w="9525">
            <a:noFill/>
            <a:miter lim="800000"/>
            <a:headEnd/>
            <a:tailEnd/>
          </a:ln>
        </p:spPr>
        <p:txBody>
          <a:bodyPr/>
          <a:lstStyle/>
          <a:p>
            <a:pPr marL="273050" indent="-273050">
              <a:spcBef>
                <a:spcPct val="20000"/>
              </a:spcBef>
              <a:buClr>
                <a:srgbClr val="800000"/>
              </a:buClr>
              <a:buSzPct val="85000"/>
              <a:buFont typeface="Wingdings" pitchFamily="2" charset="2"/>
              <a:buNone/>
            </a:pPr>
            <a:endParaRPr lang="en-US" dirty="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2400" dirty="0" smtClean="0">
                <a:latin typeface="Verdana" pitchFamily="34" charset="0"/>
              </a:rPr>
              <a:t>Jim Currie</a:t>
            </a:r>
            <a:endParaRPr lang="en-US" sz="2400" dirty="0">
              <a:latin typeface="Verdana" pitchFamily="34" charset="0"/>
            </a:endParaRPr>
          </a:p>
          <a:p>
            <a:pPr marL="273050" indent="-273050">
              <a:spcBef>
                <a:spcPct val="20000"/>
              </a:spcBef>
              <a:buClr>
                <a:srgbClr val="800000"/>
              </a:buClr>
              <a:buSzPct val="85000"/>
              <a:buFont typeface="Wingdings" pitchFamily="2" charset="2"/>
              <a:buNone/>
            </a:pPr>
            <a:r>
              <a:rPr lang="en-US" sz="1600" i="1" dirty="0">
                <a:solidFill>
                  <a:srgbClr val="800000"/>
                </a:solidFill>
                <a:latin typeface="Verdana" pitchFamily="34" charset="0"/>
              </a:rPr>
              <a:t>Legislative Director</a:t>
            </a:r>
          </a:p>
          <a:p>
            <a:pPr marL="273050" indent="-273050">
              <a:spcBef>
                <a:spcPct val="20000"/>
              </a:spcBef>
              <a:buClr>
                <a:srgbClr val="800000"/>
              </a:buClr>
              <a:buSzPct val="85000"/>
              <a:buFont typeface="Wingdings" pitchFamily="2" charset="2"/>
              <a:buNone/>
            </a:pPr>
            <a:endParaRPr lang="en-US" sz="1600" dirty="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2400" dirty="0" smtClean="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2400" dirty="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2400" dirty="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2400" dirty="0">
                <a:latin typeface="Verdana" pitchFamily="34" charset="0"/>
              </a:rPr>
              <a:t>Jeff Gabriel</a:t>
            </a:r>
          </a:p>
          <a:p>
            <a:pPr marL="273050" indent="-273050">
              <a:spcBef>
                <a:spcPct val="20000"/>
              </a:spcBef>
              <a:buClr>
                <a:srgbClr val="800000"/>
              </a:buClr>
              <a:buSzPct val="85000"/>
              <a:buFont typeface="Wingdings" pitchFamily="2" charset="2"/>
              <a:buNone/>
            </a:pPr>
            <a:r>
              <a:rPr lang="en-US" sz="1600" i="1" dirty="0" smtClean="0">
                <a:solidFill>
                  <a:srgbClr val="800000"/>
                </a:solidFill>
                <a:latin typeface="Verdana" pitchFamily="34" charset="0"/>
              </a:rPr>
              <a:t>Legislative Counsel</a:t>
            </a:r>
          </a:p>
          <a:p>
            <a:pPr marL="273050" indent="-273050">
              <a:spcBef>
                <a:spcPct val="20000"/>
              </a:spcBef>
              <a:buClr>
                <a:srgbClr val="800000"/>
              </a:buClr>
              <a:buSzPct val="85000"/>
              <a:buFont typeface="Wingdings" pitchFamily="2" charset="2"/>
              <a:buNone/>
            </a:pPr>
            <a:endParaRPr lang="en-US" sz="1600" i="1" dirty="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1600" i="1" dirty="0" smtClean="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2400" dirty="0">
              <a:solidFill>
                <a:srgbClr val="800000"/>
              </a:solidFill>
              <a:latin typeface="Verdana" pitchFamily="34" charset="0"/>
            </a:endParaRPr>
          </a:p>
        </p:txBody>
      </p:sp>
      <p:pic>
        <p:nvPicPr>
          <p:cNvPr id="16388" name="Picture 2"/>
          <p:cNvPicPr>
            <a:picLocks noChangeAspect="1" noChangeArrowheads="1"/>
          </p:cNvPicPr>
          <p:nvPr/>
        </p:nvPicPr>
        <p:blipFill>
          <a:blip r:embed="rId3" cstate="screen"/>
          <a:srcRect/>
          <a:stretch>
            <a:fillRect/>
          </a:stretch>
        </p:blipFill>
        <p:spPr bwMode="auto">
          <a:xfrm>
            <a:off x="463550" y="1539457"/>
            <a:ext cx="1185863" cy="1317625"/>
          </a:xfrm>
          <a:prstGeom prst="rect">
            <a:avLst/>
          </a:prstGeom>
          <a:noFill/>
          <a:ln w="9525">
            <a:solidFill>
              <a:schemeClr val="tx1"/>
            </a:solidFill>
            <a:miter lim="800000"/>
            <a:headEnd/>
            <a:tailEnd/>
          </a:ln>
        </p:spPr>
      </p:pic>
      <p:pic>
        <p:nvPicPr>
          <p:cNvPr id="16390" name="Picture 10" descr="abc.jpg"/>
          <p:cNvPicPr>
            <a:picLocks noChangeAspect="1"/>
          </p:cNvPicPr>
          <p:nvPr/>
        </p:nvPicPr>
        <p:blipFill>
          <a:blip r:embed="rId4" cstate="screen"/>
          <a:srcRect/>
          <a:stretch>
            <a:fillRect/>
          </a:stretch>
        </p:blipFill>
        <p:spPr bwMode="auto">
          <a:xfrm>
            <a:off x="1422400" y="284163"/>
            <a:ext cx="1773238" cy="857250"/>
          </a:xfrm>
          <a:prstGeom prst="rect">
            <a:avLst/>
          </a:prstGeom>
          <a:noFill/>
          <a:ln w="9525">
            <a:noFill/>
            <a:miter lim="800000"/>
            <a:headEnd/>
            <a:tailEnd/>
          </a:ln>
        </p:spPr>
      </p:pic>
      <p:sp>
        <p:nvSpPr>
          <p:cNvPr id="16391" name="Content Placeholder 2"/>
          <p:cNvSpPr txBox="1">
            <a:spLocks/>
          </p:cNvSpPr>
          <p:nvPr/>
        </p:nvSpPr>
        <p:spPr bwMode="auto">
          <a:xfrm>
            <a:off x="1649413" y="1539457"/>
            <a:ext cx="2655888" cy="4382258"/>
          </a:xfrm>
          <a:prstGeom prst="rect">
            <a:avLst/>
          </a:prstGeom>
          <a:noFill/>
          <a:ln w="9525">
            <a:noFill/>
            <a:miter lim="800000"/>
            <a:headEnd/>
            <a:tailEnd/>
          </a:ln>
        </p:spPr>
        <p:txBody>
          <a:bodyPr/>
          <a:lstStyle/>
          <a:p>
            <a:pPr marL="273050" indent="-273050">
              <a:spcBef>
                <a:spcPct val="20000"/>
              </a:spcBef>
              <a:buClr>
                <a:srgbClr val="800000"/>
              </a:buClr>
              <a:buSzPct val="85000"/>
              <a:buFont typeface="Wingdings" pitchFamily="2" charset="2"/>
              <a:buNone/>
            </a:pPr>
            <a:endParaRPr lang="en-US" sz="2400" dirty="0" smtClean="0">
              <a:latin typeface="Verdana" pitchFamily="34" charset="0"/>
            </a:endParaRPr>
          </a:p>
          <a:p>
            <a:pPr marL="273050" indent="-273050">
              <a:spcBef>
                <a:spcPct val="20000"/>
              </a:spcBef>
              <a:buClr>
                <a:srgbClr val="800000"/>
              </a:buClr>
              <a:buSzPct val="85000"/>
              <a:buFont typeface="Wingdings" pitchFamily="2" charset="2"/>
              <a:buNone/>
            </a:pPr>
            <a:r>
              <a:rPr lang="en-US" sz="2400" dirty="0" smtClean="0">
                <a:latin typeface="Verdana" pitchFamily="34" charset="0"/>
              </a:rPr>
              <a:t>Bryan </a:t>
            </a:r>
            <a:r>
              <a:rPr lang="en-US" sz="2400" dirty="0">
                <a:latin typeface="Verdana" pitchFamily="34" charset="0"/>
              </a:rPr>
              <a:t>Welsh</a:t>
            </a:r>
          </a:p>
          <a:p>
            <a:pPr marL="273050" indent="-273050">
              <a:spcBef>
                <a:spcPct val="20000"/>
              </a:spcBef>
              <a:buClr>
                <a:srgbClr val="800000"/>
              </a:buClr>
              <a:buSzPct val="85000"/>
              <a:buFont typeface="Wingdings" pitchFamily="2" charset="2"/>
              <a:buNone/>
            </a:pPr>
            <a:r>
              <a:rPr lang="en-US" sz="1600" i="1" dirty="0">
                <a:solidFill>
                  <a:srgbClr val="800000"/>
                </a:solidFill>
                <a:latin typeface="Verdana" pitchFamily="34" charset="0"/>
              </a:rPr>
              <a:t>Webinar Moderator &amp; </a:t>
            </a:r>
          </a:p>
          <a:p>
            <a:pPr marL="273050" indent="-273050">
              <a:spcBef>
                <a:spcPct val="20000"/>
              </a:spcBef>
              <a:buClr>
                <a:srgbClr val="800000"/>
              </a:buClr>
              <a:buSzPct val="85000"/>
              <a:buFont typeface="Wingdings" pitchFamily="2" charset="2"/>
              <a:buNone/>
            </a:pPr>
            <a:r>
              <a:rPr lang="en-US" sz="1600" i="1" dirty="0">
                <a:solidFill>
                  <a:srgbClr val="800000"/>
                </a:solidFill>
                <a:latin typeface="Verdana" pitchFamily="34" charset="0"/>
              </a:rPr>
              <a:t>Director of Membership</a:t>
            </a:r>
          </a:p>
          <a:p>
            <a:pPr marL="273050" indent="-273050">
              <a:spcBef>
                <a:spcPct val="20000"/>
              </a:spcBef>
              <a:buClr>
                <a:srgbClr val="800000"/>
              </a:buClr>
              <a:buSzPct val="85000"/>
              <a:buFont typeface="Wingdings" pitchFamily="2" charset="2"/>
              <a:buNone/>
            </a:pPr>
            <a:endParaRPr lang="en-US" sz="1600" dirty="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2400" dirty="0" smtClean="0">
              <a:latin typeface="Verdana" pitchFamily="34" charset="0"/>
            </a:endParaRPr>
          </a:p>
          <a:p>
            <a:pPr marL="273050" indent="-273050">
              <a:spcBef>
                <a:spcPct val="20000"/>
              </a:spcBef>
              <a:buClr>
                <a:srgbClr val="800000"/>
              </a:buClr>
              <a:buSzPct val="85000"/>
              <a:buFont typeface="Wingdings" pitchFamily="2" charset="2"/>
              <a:buNone/>
            </a:pPr>
            <a:endParaRPr lang="en-US" sz="2400" dirty="0" smtClean="0">
              <a:latin typeface="Verdana" pitchFamily="34" charset="0"/>
            </a:endParaRPr>
          </a:p>
          <a:p>
            <a:pPr marL="273050" indent="-273050">
              <a:spcBef>
                <a:spcPct val="20000"/>
              </a:spcBef>
              <a:buClr>
                <a:srgbClr val="800000"/>
              </a:buClr>
              <a:buSzPct val="85000"/>
              <a:buFont typeface="Wingdings" pitchFamily="2" charset="2"/>
              <a:buNone/>
            </a:pPr>
            <a:endParaRPr lang="en-US" sz="1600" i="1" dirty="0" smtClean="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2400" dirty="0">
                <a:latin typeface="Verdana" pitchFamily="34" charset="0"/>
              </a:rPr>
              <a:t>Nicole </a:t>
            </a:r>
            <a:r>
              <a:rPr lang="en-US" sz="2400" dirty="0" err="1">
                <a:latin typeface="Verdana" pitchFamily="34" charset="0"/>
              </a:rPr>
              <a:t>Vasilaros</a:t>
            </a:r>
            <a:endParaRPr lang="en-US" sz="2400" dirty="0">
              <a:latin typeface="Verdana" pitchFamily="34" charset="0"/>
            </a:endParaRPr>
          </a:p>
          <a:p>
            <a:pPr marL="273050" indent="-273050">
              <a:spcBef>
                <a:spcPct val="20000"/>
              </a:spcBef>
              <a:buClr>
                <a:srgbClr val="800000"/>
              </a:buClr>
              <a:buSzPct val="85000"/>
              <a:buFont typeface="Wingdings" pitchFamily="2" charset="2"/>
              <a:buNone/>
            </a:pPr>
            <a:r>
              <a:rPr lang="en-US" sz="1600" i="1" dirty="0" smtClean="0">
                <a:solidFill>
                  <a:srgbClr val="800000"/>
                </a:solidFill>
                <a:latin typeface="Verdana" pitchFamily="34" charset="0"/>
              </a:rPr>
              <a:t>Director, Regulatory and Legal Affairs</a:t>
            </a:r>
            <a:endParaRPr lang="en-US" sz="1600" dirty="0">
              <a:solidFill>
                <a:srgbClr val="800000"/>
              </a:solidFill>
              <a:latin typeface="Verdana" pitchFamily="34" charset="0"/>
            </a:endParaRPr>
          </a:p>
        </p:txBody>
      </p:sp>
      <p:pic>
        <p:nvPicPr>
          <p:cNvPr id="16393" name="Picture 11"/>
          <p:cNvPicPr>
            <a:picLocks noChangeAspect="1" noChangeArrowheads="1"/>
          </p:cNvPicPr>
          <p:nvPr/>
        </p:nvPicPr>
        <p:blipFill>
          <a:blip r:embed="rId5" cstate="screen"/>
          <a:srcRect/>
          <a:stretch>
            <a:fillRect/>
          </a:stretch>
        </p:blipFill>
        <p:spPr bwMode="auto">
          <a:xfrm>
            <a:off x="4571591" y="4128099"/>
            <a:ext cx="1219200" cy="1352550"/>
          </a:xfrm>
          <a:prstGeom prst="rect">
            <a:avLst/>
          </a:prstGeom>
          <a:noFill/>
          <a:ln w="9525">
            <a:solidFill>
              <a:schemeClr val="tx1"/>
            </a:solidFill>
            <a:miter lim="800000"/>
            <a:headEnd/>
            <a:tailEnd/>
          </a:ln>
        </p:spPr>
      </p:pic>
      <p:pic>
        <p:nvPicPr>
          <p:cNvPr id="13" name="Picture 12" descr="Currie Headshot.JPG"/>
          <p:cNvPicPr>
            <a:picLocks noChangeAspect="1"/>
          </p:cNvPicPr>
          <p:nvPr/>
        </p:nvPicPr>
        <p:blipFill>
          <a:blip r:embed="rId6" cstate="screen"/>
          <a:srcRect/>
          <a:stretch>
            <a:fillRect/>
          </a:stretch>
        </p:blipFill>
        <p:spPr>
          <a:xfrm>
            <a:off x="4557077" y="1535215"/>
            <a:ext cx="1190172" cy="1422753"/>
          </a:xfrm>
          <a:prstGeom prst="rect">
            <a:avLst/>
          </a:prstGeom>
          <a:ln>
            <a:solidFill>
              <a:schemeClr val="tx1"/>
            </a:solidFill>
          </a:ln>
        </p:spPr>
      </p:pic>
      <p:pic>
        <p:nvPicPr>
          <p:cNvPr id="593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738" y="3968555"/>
            <a:ext cx="1209675" cy="15120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solidFill>
                  <a:schemeClr val="tx1"/>
                </a:solidFill>
                <a:latin typeface="Verdana" pitchFamily="34" charset="0"/>
                <a:ea typeface="Verdana" pitchFamily="34" charset="0"/>
                <a:cs typeface="Verdana" pitchFamily="34" charset="0"/>
              </a:rPr>
              <a:t>200HP EFI 2.5L 2-Stroke</a:t>
            </a:r>
          </a:p>
        </p:txBody>
      </p:sp>
      <p:sp>
        <p:nvSpPr>
          <p:cNvPr id="9219" name="Text Box 5"/>
          <p:cNvSpPr txBox="1">
            <a:spLocks noChangeArrowheads="1"/>
          </p:cNvSpPr>
          <p:nvPr/>
        </p:nvSpPr>
        <p:spPr bwMode="auto">
          <a:xfrm>
            <a:off x="5496310" y="1687512"/>
            <a:ext cx="31448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algn="ctr" eaLnBrk="1" hangingPunct="1"/>
            <a:r>
              <a:rPr lang="en-US" sz="1600" dirty="0"/>
              <a:t>Recovered Pieces from Failed Rod Bearing</a:t>
            </a:r>
          </a:p>
        </p:txBody>
      </p:sp>
      <p:pic>
        <p:nvPicPr>
          <p:cNvPr id="9220" name="Picture 6" descr="normal and damaged rod en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9013" y="4398963"/>
            <a:ext cx="4129087"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7"/>
          <p:cNvSpPr txBox="1">
            <a:spLocks noChangeArrowheads="1"/>
          </p:cNvSpPr>
          <p:nvPr/>
        </p:nvSpPr>
        <p:spPr bwMode="auto">
          <a:xfrm>
            <a:off x="2578100" y="4708525"/>
            <a:ext cx="3629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eaLnBrk="1" hangingPunct="1"/>
            <a:r>
              <a:rPr lang="en-US" sz="1600"/>
              <a:t>Undamaged Rod     Damaged Rod</a:t>
            </a:r>
          </a:p>
        </p:txBody>
      </p:sp>
      <p:pic>
        <p:nvPicPr>
          <p:cNvPr id="9222" name="Picture 8" descr="normal rod bear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526" y="2268537"/>
            <a:ext cx="1789612" cy="188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9"/>
          <p:cNvSpPr txBox="1">
            <a:spLocks noChangeArrowheads="1"/>
          </p:cNvSpPr>
          <p:nvPr/>
        </p:nvSpPr>
        <p:spPr bwMode="auto">
          <a:xfrm>
            <a:off x="779463" y="1732233"/>
            <a:ext cx="2392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00" b="1">
                <a:solidFill>
                  <a:schemeClr val="tx1"/>
                </a:solidFill>
                <a:latin typeface="Arial" charset="0"/>
                <a:cs typeface="Arial" charset="0"/>
              </a:defRPr>
            </a:lvl1pPr>
            <a:lvl2pPr marL="742950" indent="-285750" eaLnBrk="0" hangingPunct="0">
              <a:defRPr sz="900" b="1">
                <a:solidFill>
                  <a:schemeClr val="tx1"/>
                </a:solidFill>
                <a:latin typeface="Arial" charset="0"/>
                <a:cs typeface="Arial" charset="0"/>
              </a:defRPr>
            </a:lvl2pPr>
            <a:lvl3pPr marL="1143000" indent="-228600" eaLnBrk="0" hangingPunct="0">
              <a:defRPr sz="900" b="1">
                <a:solidFill>
                  <a:schemeClr val="tx1"/>
                </a:solidFill>
                <a:latin typeface="Arial" charset="0"/>
                <a:cs typeface="Arial" charset="0"/>
              </a:defRPr>
            </a:lvl3pPr>
            <a:lvl4pPr marL="1600200" indent="-228600" eaLnBrk="0" hangingPunct="0">
              <a:defRPr sz="900" b="1">
                <a:solidFill>
                  <a:schemeClr val="tx1"/>
                </a:solidFill>
                <a:latin typeface="Arial" charset="0"/>
                <a:cs typeface="Arial" charset="0"/>
              </a:defRPr>
            </a:lvl4pPr>
            <a:lvl5pPr marL="2057400" indent="-228600" eaLnBrk="0" hangingPunct="0">
              <a:defRPr sz="900" b="1">
                <a:solidFill>
                  <a:schemeClr val="tx1"/>
                </a:solidFill>
                <a:latin typeface="Arial" charset="0"/>
                <a:cs typeface="Arial" charset="0"/>
              </a:defRPr>
            </a:lvl5pPr>
            <a:lvl6pPr marL="2514600" indent="-228600" eaLnBrk="0" fontAlgn="base" hangingPunct="0">
              <a:spcBef>
                <a:spcPct val="0"/>
              </a:spcBef>
              <a:spcAft>
                <a:spcPct val="0"/>
              </a:spcAft>
              <a:defRPr sz="900" b="1">
                <a:solidFill>
                  <a:schemeClr val="tx1"/>
                </a:solidFill>
                <a:latin typeface="Arial" charset="0"/>
                <a:cs typeface="Arial" charset="0"/>
              </a:defRPr>
            </a:lvl6pPr>
            <a:lvl7pPr marL="2971800" indent="-228600" eaLnBrk="0" fontAlgn="base" hangingPunct="0">
              <a:spcBef>
                <a:spcPct val="0"/>
              </a:spcBef>
              <a:spcAft>
                <a:spcPct val="0"/>
              </a:spcAft>
              <a:defRPr sz="900" b="1">
                <a:solidFill>
                  <a:schemeClr val="tx1"/>
                </a:solidFill>
                <a:latin typeface="Arial" charset="0"/>
                <a:cs typeface="Arial" charset="0"/>
              </a:defRPr>
            </a:lvl7pPr>
            <a:lvl8pPr marL="3429000" indent="-228600" eaLnBrk="0" fontAlgn="base" hangingPunct="0">
              <a:spcBef>
                <a:spcPct val="0"/>
              </a:spcBef>
              <a:spcAft>
                <a:spcPct val="0"/>
              </a:spcAft>
              <a:defRPr sz="900" b="1">
                <a:solidFill>
                  <a:schemeClr val="tx1"/>
                </a:solidFill>
                <a:latin typeface="Arial" charset="0"/>
                <a:cs typeface="Arial" charset="0"/>
              </a:defRPr>
            </a:lvl8pPr>
            <a:lvl9pPr marL="3886200" indent="-228600" eaLnBrk="0" fontAlgn="base" hangingPunct="0">
              <a:spcBef>
                <a:spcPct val="0"/>
              </a:spcBef>
              <a:spcAft>
                <a:spcPct val="0"/>
              </a:spcAft>
              <a:defRPr sz="900" b="1">
                <a:solidFill>
                  <a:schemeClr val="tx1"/>
                </a:solidFill>
                <a:latin typeface="Arial" charset="0"/>
                <a:cs typeface="Arial" charset="0"/>
              </a:defRPr>
            </a:lvl9pPr>
          </a:lstStyle>
          <a:p>
            <a:pPr eaLnBrk="1" hangingPunct="1"/>
            <a:r>
              <a:rPr lang="en-US" sz="1600" dirty="0"/>
              <a:t>Undamaged Bearing</a:t>
            </a:r>
          </a:p>
        </p:txBody>
      </p:sp>
      <p:pic>
        <p:nvPicPr>
          <p:cNvPr id="9224" name="Picture 4" descr="#3 bearing pie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7125" y="2310155"/>
            <a:ext cx="2018560" cy="195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1848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99" name="Title 1"/>
          <p:cNvSpPr>
            <a:spLocks noGrp="1"/>
          </p:cNvSpPr>
          <p:nvPr>
            <p:ph type="title"/>
          </p:nvPr>
        </p:nvSpPr>
        <p:spPr>
          <a:xfrm>
            <a:off x="1219200" y="265113"/>
            <a:ext cx="6465888" cy="781050"/>
          </a:xfrm>
        </p:spPr>
        <p:txBody>
          <a:bodyPr/>
          <a:lstStyle/>
          <a:p>
            <a:pPr eaLnBrk="1" hangingPunct="1"/>
            <a:r>
              <a:rPr lang="en-US" sz="4000" smtClean="0">
                <a:solidFill>
                  <a:srgbClr val="800000"/>
                </a:solidFill>
              </a:rPr>
              <a:t>Ethanol</a:t>
            </a:r>
          </a:p>
        </p:txBody>
      </p:sp>
      <p:sp>
        <p:nvSpPr>
          <p:cNvPr id="29700" name="Content Placeholder 2"/>
          <p:cNvSpPr>
            <a:spLocks noGrp="1"/>
          </p:cNvSpPr>
          <p:nvPr>
            <p:ph sz="quarter" idx="1"/>
          </p:nvPr>
        </p:nvSpPr>
        <p:spPr>
          <a:xfrm>
            <a:off x="375331" y="1227910"/>
            <a:ext cx="8008937" cy="5003936"/>
          </a:xfrm>
        </p:spPr>
        <p:txBody>
          <a:bodyPr/>
          <a:lstStyle/>
          <a:p>
            <a:pPr marL="342900" indent="-342900" algn="ctr" eaLnBrk="1" hangingPunct="1">
              <a:buClr>
                <a:schemeClr val="hlink"/>
              </a:buClr>
              <a:buSzPct val="120000"/>
              <a:buFont typeface="Wingdings 2" pitchFamily="18" charset="2"/>
              <a:buNone/>
              <a:defRPr/>
            </a:pPr>
            <a:r>
              <a:rPr lang="en-US" sz="2400" b="1" dirty="0" smtClean="0">
                <a:solidFill>
                  <a:schemeClr val="tx1"/>
                </a:solidFill>
              </a:rPr>
              <a:t>		</a:t>
            </a:r>
            <a:r>
              <a:rPr lang="en-US" sz="2400" b="1" dirty="0" smtClean="0">
                <a:solidFill>
                  <a:schemeClr val="tx1"/>
                </a:solidFill>
                <a:ea typeface="Verdana" pitchFamily="34" charset="0"/>
                <a:cs typeface="Verdana" pitchFamily="34" charset="0"/>
              </a:rPr>
              <a:t>Ask Your Legislator</a:t>
            </a:r>
          </a:p>
          <a:p>
            <a:pPr eaLnBrk="1" hangingPunct="1">
              <a:buFont typeface="Wingdings" pitchFamily="2" charset="2"/>
              <a:buNone/>
            </a:pPr>
            <a:endParaRPr lang="en-US" sz="2400" b="1" dirty="0" smtClean="0">
              <a:solidFill>
                <a:schemeClr val="tx1"/>
              </a:solidFill>
            </a:endParaRPr>
          </a:p>
          <a:p>
            <a:pPr lvl="1" eaLnBrk="1" hangingPunct="1"/>
            <a:r>
              <a:rPr lang="en-US" sz="1800" dirty="0" smtClean="0">
                <a:solidFill>
                  <a:schemeClr val="tx1"/>
                </a:solidFill>
              </a:rPr>
              <a:t>To support legislative efforts to require further study of E15’s effects on engines before it can be allowed in the marketplace (HR 875, Rep. Sensenbrenner)</a:t>
            </a:r>
          </a:p>
          <a:p>
            <a:pPr lvl="1" eaLnBrk="1" hangingPunct="1"/>
            <a:endParaRPr lang="en-US" sz="1800" dirty="0" smtClean="0">
              <a:solidFill>
                <a:schemeClr val="tx1"/>
              </a:solidFill>
            </a:endParaRPr>
          </a:p>
          <a:p>
            <a:pPr lvl="1" eaLnBrk="1" hangingPunct="1"/>
            <a:r>
              <a:rPr lang="en-US" sz="1800" dirty="0" smtClean="0">
                <a:solidFill>
                  <a:schemeClr val="tx1"/>
                </a:solidFill>
              </a:rPr>
              <a:t>To support efforts to cap the amount of ethanol in gasoline at the 10% level (S. 344, Wicker and Vitter and HR 1462, </a:t>
            </a:r>
            <a:r>
              <a:rPr lang="en-US" sz="1800" dirty="0" err="1" smtClean="0">
                <a:solidFill>
                  <a:schemeClr val="tx1"/>
                </a:solidFill>
              </a:rPr>
              <a:t>Goodlatte</a:t>
            </a:r>
            <a:r>
              <a:rPr lang="en-US" sz="1800" dirty="0" smtClean="0">
                <a:solidFill>
                  <a:schemeClr val="tx1"/>
                </a:solidFill>
              </a:rPr>
              <a:t>, Costa, Womack, Welch, and others)</a:t>
            </a:r>
          </a:p>
          <a:p>
            <a:pPr lvl="1" eaLnBrk="1" hangingPunct="1"/>
            <a:endParaRPr lang="en-US" sz="1800" dirty="0" smtClean="0">
              <a:solidFill>
                <a:schemeClr val="tx1"/>
              </a:solidFill>
            </a:endParaRPr>
          </a:p>
          <a:p>
            <a:pPr lvl="1" eaLnBrk="1" hangingPunct="1"/>
            <a:r>
              <a:rPr lang="en-US" sz="1800" dirty="0" smtClean="0">
                <a:solidFill>
                  <a:schemeClr val="tx1"/>
                </a:solidFill>
              </a:rPr>
              <a:t>To oppose legislative efforts that make it easier for E15 to reach the market, such as by removing liability from retailers</a:t>
            </a:r>
          </a:p>
          <a:p>
            <a:pPr lvl="1" eaLnBrk="1" hangingPunct="1">
              <a:buNone/>
            </a:pPr>
            <a:endParaRPr lang="en-US" sz="1800" dirty="0" smtClean="0">
              <a:solidFill>
                <a:schemeClr val="tx1"/>
              </a:solidFill>
            </a:endParaRPr>
          </a:p>
          <a:p>
            <a:pPr lvl="1" eaLnBrk="1" hangingPunct="1"/>
            <a:r>
              <a:rPr lang="en-US" sz="1800" dirty="0" smtClean="0">
                <a:solidFill>
                  <a:schemeClr val="tx1"/>
                </a:solidFill>
              </a:rPr>
              <a:t>To oppose any efforts to approve E15 for small engine </a:t>
            </a:r>
            <a:r>
              <a:rPr lang="en-US" sz="2000" dirty="0" smtClean="0">
                <a:solidFill>
                  <a:schemeClr val="tx1"/>
                </a:solidFill>
              </a:rPr>
              <a:t>and marine applications </a:t>
            </a:r>
          </a:p>
          <a:p>
            <a:pPr lvl="1" eaLnBrk="1" hangingPunct="1"/>
            <a:endParaRPr lang="en-US" sz="1900" dirty="0" smtClean="0">
              <a:solidFill>
                <a:schemeClr val="tx1"/>
              </a:solidFill>
            </a:endParaRPr>
          </a:p>
          <a:p>
            <a:pPr lvl="1" eaLnBrk="1" hangingPunct="1"/>
            <a:endParaRPr lang="en-US" sz="2400" dirty="0" smtClean="0">
              <a:solidFill>
                <a:schemeClr val="tx1"/>
              </a:solidFill>
            </a:endParaRPr>
          </a:p>
        </p:txBody>
      </p:sp>
    </p:spTree>
    <p:extLst>
      <p:ext uri="{BB962C8B-B14F-4D97-AF65-F5344CB8AC3E}">
        <p14:creationId xmlns:p14="http://schemas.microsoft.com/office/powerpoint/2010/main" val="151628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ctr"/>
            <a:r>
              <a:rPr lang="en-US" dirty="0" smtClean="0"/>
              <a:t>For more information, visit </a:t>
            </a:r>
            <a:r>
              <a:rPr lang="en-US" dirty="0" smtClean="0">
                <a:hlinkClick r:id="rId2"/>
              </a:rPr>
              <a:t>www.smarterfuelfuture.org</a:t>
            </a:r>
            <a:r>
              <a:rPr lang="en-US" dirty="0" smtClean="0"/>
              <a:t> </a:t>
            </a:r>
            <a:endParaRPr lang="en-US" dirty="0"/>
          </a:p>
        </p:txBody>
      </p:sp>
    </p:spTree>
    <p:extLst>
      <p:ext uri="{BB962C8B-B14F-4D97-AF65-F5344CB8AC3E}">
        <p14:creationId xmlns:p14="http://schemas.microsoft.com/office/powerpoint/2010/main" val="193000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99" name="Title 1"/>
          <p:cNvSpPr>
            <a:spLocks noGrp="1"/>
          </p:cNvSpPr>
          <p:nvPr>
            <p:ph type="title"/>
          </p:nvPr>
        </p:nvSpPr>
        <p:spPr>
          <a:xfrm>
            <a:off x="1219200" y="265112"/>
            <a:ext cx="6465888" cy="949733"/>
          </a:xfrm>
        </p:spPr>
        <p:txBody>
          <a:bodyPr/>
          <a:lstStyle/>
          <a:p>
            <a:pPr eaLnBrk="1" hangingPunct="1"/>
            <a:r>
              <a:rPr lang="en-US" sz="3200" dirty="0" smtClean="0">
                <a:solidFill>
                  <a:srgbClr val="800000"/>
                </a:solidFill>
              </a:rPr>
              <a:t>Deduction for Interest Payments on Boats</a:t>
            </a:r>
          </a:p>
        </p:txBody>
      </p:sp>
      <p:sp>
        <p:nvSpPr>
          <p:cNvPr id="29700" name="Content Placeholder 2"/>
          <p:cNvSpPr>
            <a:spLocks noGrp="1"/>
          </p:cNvSpPr>
          <p:nvPr>
            <p:ph sz="quarter" idx="1"/>
          </p:nvPr>
        </p:nvSpPr>
        <p:spPr>
          <a:xfrm>
            <a:off x="375331" y="1227910"/>
            <a:ext cx="8494349" cy="5003936"/>
          </a:xfrm>
        </p:spPr>
        <p:txBody>
          <a:bodyPr/>
          <a:lstStyle/>
          <a:p>
            <a:pPr marL="342900" indent="-342900" algn="ctr" eaLnBrk="1" hangingPunct="1">
              <a:buClr>
                <a:schemeClr val="hlink"/>
              </a:buClr>
              <a:buSzPct val="120000"/>
              <a:buFont typeface="Wingdings 2" pitchFamily="18" charset="2"/>
              <a:buNone/>
              <a:defRPr/>
            </a:pPr>
            <a:r>
              <a:rPr lang="en-US" sz="2400" b="1" dirty="0" smtClean="0">
                <a:solidFill>
                  <a:schemeClr val="tx1"/>
                </a:solidFill>
              </a:rPr>
              <a:t>		</a:t>
            </a:r>
            <a:r>
              <a:rPr lang="en-US" sz="2400" b="1" dirty="0" smtClean="0">
                <a:solidFill>
                  <a:schemeClr val="tx1"/>
                </a:solidFill>
                <a:ea typeface="Verdana" pitchFamily="34" charset="0"/>
                <a:cs typeface="Verdana" pitchFamily="34" charset="0"/>
              </a:rPr>
              <a:t>The Issue</a:t>
            </a:r>
          </a:p>
          <a:p>
            <a:pPr eaLnBrk="1" hangingPunct="1">
              <a:buFont typeface="Wingdings" pitchFamily="2" charset="2"/>
              <a:buNone/>
            </a:pPr>
            <a:endParaRPr lang="en-US" sz="2400" b="1" dirty="0" smtClean="0">
              <a:solidFill>
                <a:schemeClr val="tx1"/>
              </a:solidFill>
            </a:endParaRPr>
          </a:p>
          <a:p>
            <a:pPr lvl="1" eaLnBrk="1" hangingPunct="1"/>
            <a:r>
              <a:rPr lang="en-US" sz="2000" dirty="0" smtClean="0">
                <a:solidFill>
                  <a:schemeClr val="tx1"/>
                </a:solidFill>
              </a:rPr>
              <a:t>The IRS Code allows taxpayers to deduct the interest payments on their boat, providing they and the boat meet certain requirements:</a:t>
            </a:r>
          </a:p>
          <a:p>
            <a:pPr lvl="1" eaLnBrk="1" hangingPunct="1"/>
            <a:endParaRPr lang="en-US" sz="2000" dirty="0" smtClean="0">
              <a:solidFill>
                <a:schemeClr val="tx1"/>
              </a:solidFill>
            </a:endParaRPr>
          </a:p>
          <a:p>
            <a:pPr lvl="2" eaLnBrk="1" hangingPunct="1"/>
            <a:r>
              <a:rPr lang="en-US" sz="1800" dirty="0" smtClean="0">
                <a:solidFill>
                  <a:schemeClr val="tx1"/>
                </a:solidFill>
              </a:rPr>
              <a:t>You can only deduct payments on two dwellings (primary and one secondary, whether land-based, an RV, or a boat)</a:t>
            </a:r>
          </a:p>
          <a:p>
            <a:pPr lvl="2" eaLnBrk="1" hangingPunct="1"/>
            <a:endParaRPr lang="en-US" sz="1800" dirty="0" smtClean="0">
              <a:solidFill>
                <a:schemeClr val="tx1"/>
              </a:solidFill>
            </a:endParaRPr>
          </a:p>
          <a:p>
            <a:pPr lvl="2" eaLnBrk="1" hangingPunct="1"/>
            <a:r>
              <a:rPr lang="en-US" sz="1800" dirty="0" smtClean="0">
                <a:solidFill>
                  <a:schemeClr val="tx1"/>
                </a:solidFill>
              </a:rPr>
              <a:t>The total amount on which you can deduct interest payments is capped at $1.1 million</a:t>
            </a:r>
          </a:p>
          <a:p>
            <a:pPr lvl="2" eaLnBrk="1" hangingPunct="1"/>
            <a:endParaRPr lang="en-US" sz="1800" dirty="0" smtClean="0">
              <a:solidFill>
                <a:schemeClr val="tx1"/>
              </a:solidFill>
            </a:endParaRPr>
          </a:p>
          <a:p>
            <a:pPr lvl="2" eaLnBrk="1" hangingPunct="1"/>
            <a:r>
              <a:rPr lang="en-US" sz="1800" dirty="0" smtClean="0">
                <a:solidFill>
                  <a:schemeClr val="tx1"/>
                </a:solidFill>
              </a:rPr>
              <a:t>The boat must have a head, a galley, and a sleeping berth to qualify for the deduction</a:t>
            </a:r>
          </a:p>
          <a:p>
            <a:pPr lvl="2" eaLnBrk="1" hangingPunct="1"/>
            <a:endParaRPr lang="en-US" sz="1800" dirty="0" smtClean="0">
              <a:solidFill>
                <a:schemeClr val="tx1"/>
              </a:solidFill>
            </a:endParaRPr>
          </a:p>
          <a:p>
            <a:pPr lvl="2" eaLnBrk="1" hangingPunct="1"/>
            <a:endParaRPr lang="en-US" sz="1800" dirty="0" smtClean="0">
              <a:solidFill>
                <a:schemeClr val="tx1"/>
              </a:solidFill>
            </a:endParaRPr>
          </a:p>
          <a:p>
            <a:pPr lvl="2" eaLnBrk="1" hangingPunct="1"/>
            <a:endParaRPr lang="en-US" sz="1800" dirty="0" smtClean="0">
              <a:solidFill>
                <a:schemeClr val="tx1"/>
              </a:solidFill>
            </a:endParaRPr>
          </a:p>
          <a:p>
            <a:pPr lvl="1" eaLnBrk="1" hangingPunct="1"/>
            <a:endParaRPr lang="en-US" sz="2000" dirty="0" smtClean="0">
              <a:solidFill>
                <a:schemeClr val="tx1"/>
              </a:solidFill>
            </a:endParaRPr>
          </a:p>
        </p:txBody>
      </p:sp>
    </p:spTree>
    <p:extLst>
      <p:ext uri="{BB962C8B-B14F-4D97-AF65-F5344CB8AC3E}">
        <p14:creationId xmlns:p14="http://schemas.microsoft.com/office/powerpoint/2010/main" val="206853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99" name="Title 1"/>
          <p:cNvSpPr>
            <a:spLocks noGrp="1"/>
          </p:cNvSpPr>
          <p:nvPr>
            <p:ph type="title"/>
          </p:nvPr>
        </p:nvSpPr>
        <p:spPr>
          <a:xfrm>
            <a:off x="1219200" y="265112"/>
            <a:ext cx="6465888" cy="949733"/>
          </a:xfrm>
        </p:spPr>
        <p:txBody>
          <a:bodyPr/>
          <a:lstStyle/>
          <a:p>
            <a:pPr eaLnBrk="1" hangingPunct="1"/>
            <a:r>
              <a:rPr lang="en-US" sz="3200" dirty="0" smtClean="0">
                <a:solidFill>
                  <a:srgbClr val="800000"/>
                </a:solidFill>
              </a:rPr>
              <a:t>Deduction for Interest Payments on Boats</a:t>
            </a:r>
          </a:p>
        </p:txBody>
      </p:sp>
      <p:sp>
        <p:nvSpPr>
          <p:cNvPr id="29700" name="Content Placeholder 2"/>
          <p:cNvSpPr>
            <a:spLocks noGrp="1"/>
          </p:cNvSpPr>
          <p:nvPr>
            <p:ph sz="quarter" idx="1"/>
          </p:nvPr>
        </p:nvSpPr>
        <p:spPr>
          <a:xfrm>
            <a:off x="375331" y="1227910"/>
            <a:ext cx="8008937" cy="5003936"/>
          </a:xfrm>
        </p:spPr>
        <p:txBody>
          <a:bodyPr/>
          <a:lstStyle/>
          <a:p>
            <a:pPr marL="342900" indent="-342900" algn="ctr" eaLnBrk="1" hangingPunct="1">
              <a:buClr>
                <a:schemeClr val="hlink"/>
              </a:buClr>
              <a:buSzPct val="120000"/>
              <a:buFont typeface="Wingdings 2" pitchFamily="18" charset="2"/>
              <a:buNone/>
              <a:defRPr/>
            </a:pPr>
            <a:r>
              <a:rPr lang="en-US" sz="2400" b="1" dirty="0" smtClean="0">
                <a:solidFill>
                  <a:schemeClr val="tx1"/>
                </a:solidFill>
              </a:rPr>
              <a:t>		</a:t>
            </a:r>
            <a:r>
              <a:rPr lang="en-US" sz="2400" b="1" dirty="0" smtClean="0">
                <a:solidFill>
                  <a:schemeClr val="tx1"/>
                </a:solidFill>
                <a:ea typeface="Verdana" pitchFamily="34" charset="0"/>
                <a:cs typeface="Verdana" pitchFamily="34" charset="0"/>
              </a:rPr>
              <a:t>The Controversy</a:t>
            </a:r>
          </a:p>
          <a:p>
            <a:pPr eaLnBrk="1" hangingPunct="1">
              <a:buFont typeface="Wingdings" pitchFamily="2" charset="2"/>
              <a:buNone/>
            </a:pPr>
            <a:endParaRPr lang="en-US" sz="2400" b="1" dirty="0" smtClean="0">
              <a:solidFill>
                <a:schemeClr val="tx1"/>
              </a:solidFill>
            </a:endParaRPr>
          </a:p>
          <a:p>
            <a:pPr lvl="1" eaLnBrk="1" hangingPunct="1"/>
            <a:r>
              <a:rPr lang="en-US" sz="2000" dirty="0" smtClean="0">
                <a:solidFill>
                  <a:schemeClr val="tx1"/>
                </a:solidFill>
              </a:rPr>
              <a:t>Certain members of Congress have claimed that this deduction is a “taxpayer subsidy for rich yacht owners” and want to eliminate it </a:t>
            </a:r>
          </a:p>
          <a:p>
            <a:pPr lvl="1" eaLnBrk="1" hangingPunct="1"/>
            <a:endParaRPr lang="en-US" sz="2000" dirty="0" smtClean="0">
              <a:solidFill>
                <a:schemeClr val="tx1"/>
              </a:solidFill>
            </a:endParaRPr>
          </a:p>
          <a:p>
            <a:pPr lvl="2" eaLnBrk="1" hangingPunct="1"/>
            <a:r>
              <a:rPr lang="en-US" sz="1800" dirty="0" smtClean="0">
                <a:solidFill>
                  <a:schemeClr val="tx1"/>
                </a:solidFill>
              </a:rPr>
              <a:t>The median household income for boat owners is between $50K and $75K</a:t>
            </a:r>
          </a:p>
          <a:p>
            <a:pPr lvl="2" eaLnBrk="1" hangingPunct="1"/>
            <a:endParaRPr lang="en-US" sz="1800" dirty="0" smtClean="0">
              <a:solidFill>
                <a:schemeClr val="tx1"/>
              </a:solidFill>
            </a:endParaRPr>
          </a:p>
          <a:p>
            <a:pPr lvl="2" eaLnBrk="1" hangingPunct="1"/>
            <a:r>
              <a:rPr lang="en-US" sz="1800" dirty="0" smtClean="0">
                <a:solidFill>
                  <a:schemeClr val="tx1"/>
                </a:solidFill>
              </a:rPr>
              <a:t>Consumer boat loans average $48,900, with 83% of those borrowing earning less than $250,000</a:t>
            </a:r>
          </a:p>
          <a:p>
            <a:pPr lvl="2" eaLnBrk="1" hangingPunct="1"/>
            <a:endParaRPr lang="en-US" sz="1800" dirty="0" smtClean="0">
              <a:solidFill>
                <a:schemeClr val="tx1"/>
              </a:solidFill>
            </a:endParaRPr>
          </a:p>
          <a:p>
            <a:pPr lvl="2" eaLnBrk="1" hangingPunct="1"/>
            <a:r>
              <a:rPr lang="en-US" sz="1800" dirty="0" smtClean="0">
                <a:solidFill>
                  <a:schemeClr val="tx1"/>
                </a:solidFill>
              </a:rPr>
              <a:t>The wealthy who own large yachts do not qualify for or take the deduction </a:t>
            </a:r>
            <a:endParaRPr lang="en-US" sz="2000" dirty="0" smtClean="0">
              <a:solidFill>
                <a:schemeClr val="tx1"/>
              </a:solidFill>
            </a:endParaRPr>
          </a:p>
        </p:txBody>
      </p:sp>
    </p:spTree>
    <p:extLst>
      <p:ext uri="{BB962C8B-B14F-4D97-AF65-F5344CB8AC3E}">
        <p14:creationId xmlns:p14="http://schemas.microsoft.com/office/powerpoint/2010/main" val="2954208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99" name="Title 1"/>
          <p:cNvSpPr>
            <a:spLocks noGrp="1"/>
          </p:cNvSpPr>
          <p:nvPr>
            <p:ph type="title"/>
          </p:nvPr>
        </p:nvSpPr>
        <p:spPr>
          <a:xfrm>
            <a:off x="1219200" y="265112"/>
            <a:ext cx="6465888" cy="949733"/>
          </a:xfrm>
        </p:spPr>
        <p:txBody>
          <a:bodyPr/>
          <a:lstStyle/>
          <a:p>
            <a:pPr eaLnBrk="1" hangingPunct="1"/>
            <a:r>
              <a:rPr lang="en-US" sz="3200" dirty="0" smtClean="0">
                <a:solidFill>
                  <a:srgbClr val="800000"/>
                </a:solidFill>
              </a:rPr>
              <a:t>Deduction for Interest Payments on Boats</a:t>
            </a:r>
          </a:p>
        </p:txBody>
      </p:sp>
      <p:sp>
        <p:nvSpPr>
          <p:cNvPr id="29700" name="Content Placeholder 2"/>
          <p:cNvSpPr>
            <a:spLocks noGrp="1"/>
          </p:cNvSpPr>
          <p:nvPr>
            <p:ph sz="quarter" idx="1"/>
          </p:nvPr>
        </p:nvSpPr>
        <p:spPr>
          <a:xfrm>
            <a:off x="375331" y="1227910"/>
            <a:ext cx="8008937" cy="5003936"/>
          </a:xfrm>
        </p:spPr>
        <p:txBody>
          <a:bodyPr/>
          <a:lstStyle/>
          <a:p>
            <a:pPr marL="342900" indent="-342900" algn="ctr" eaLnBrk="1" hangingPunct="1">
              <a:buClr>
                <a:schemeClr val="hlink"/>
              </a:buClr>
              <a:buSzPct val="120000"/>
              <a:buFont typeface="Wingdings 2" pitchFamily="18" charset="2"/>
              <a:buNone/>
              <a:defRPr/>
            </a:pPr>
            <a:r>
              <a:rPr lang="en-US" sz="2400" b="1" dirty="0" smtClean="0">
                <a:solidFill>
                  <a:schemeClr val="tx1"/>
                </a:solidFill>
              </a:rPr>
              <a:t>		</a:t>
            </a:r>
          </a:p>
          <a:p>
            <a:pPr marL="342900" indent="-342900" algn="ctr" eaLnBrk="1" hangingPunct="1">
              <a:buClr>
                <a:schemeClr val="hlink"/>
              </a:buClr>
              <a:buSzPct val="120000"/>
              <a:buFont typeface="Wingdings 2" pitchFamily="18" charset="2"/>
              <a:buNone/>
              <a:defRPr/>
            </a:pPr>
            <a:r>
              <a:rPr lang="en-US" sz="2400" b="1" dirty="0" smtClean="0">
                <a:solidFill>
                  <a:schemeClr val="tx1"/>
                </a:solidFill>
                <a:ea typeface="Verdana" pitchFamily="34" charset="0"/>
                <a:cs typeface="Verdana" pitchFamily="34" charset="0"/>
              </a:rPr>
              <a:t>The Solution</a:t>
            </a:r>
          </a:p>
          <a:p>
            <a:pPr eaLnBrk="1" hangingPunct="1">
              <a:buFont typeface="Wingdings" pitchFamily="2" charset="2"/>
              <a:buNone/>
            </a:pPr>
            <a:endParaRPr lang="en-US" sz="2400" b="1" dirty="0" smtClean="0">
              <a:solidFill>
                <a:schemeClr val="tx1"/>
              </a:solidFill>
            </a:endParaRPr>
          </a:p>
          <a:p>
            <a:pPr lvl="1" eaLnBrk="1" hangingPunct="1"/>
            <a:r>
              <a:rPr lang="en-US" sz="2000" dirty="0" smtClean="0">
                <a:solidFill>
                  <a:schemeClr val="tx1"/>
                </a:solidFill>
              </a:rPr>
              <a:t>Tell your members of Congress that eliminating the deduction hurts middle income Americans – not the super rich</a:t>
            </a:r>
          </a:p>
          <a:p>
            <a:pPr lvl="1" eaLnBrk="1" hangingPunct="1"/>
            <a:endParaRPr lang="en-US" sz="2000" dirty="0" smtClean="0">
              <a:solidFill>
                <a:schemeClr val="tx1"/>
              </a:solidFill>
            </a:endParaRPr>
          </a:p>
          <a:p>
            <a:pPr lvl="1" eaLnBrk="1" hangingPunct="1"/>
            <a:r>
              <a:rPr lang="en-US" sz="2000" dirty="0" smtClean="0">
                <a:solidFill>
                  <a:schemeClr val="tx1"/>
                </a:solidFill>
              </a:rPr>
              <a:t>Tell your members of Congress that boat owners should not be discriminated against just because their second home floats</a:t>
            </a:r>
          </a:p>
          <a:p>
            <a:pPr lvl="1" eaLnBrk="1" hangingPunct="1"/>
            <a:endParaRPr lang="en-US" sz="2000" dirty="0" smtClean="0">
              <a:solidFill>
                <a:schemeClr val="tx1"/>
              </a:solidFill>
            </a:endParaRPr>
          </a:p>
        </p:txBody>
      </p:sp>
    </p:spTree>
    <p:extLst>
      <p:ext uri="{BB962C8B-B14F-4D97-AF65-F5344CB8AC3E}">
        <p14:creationId xmlns:p14="http://schemas.microsoft.com/office/powerpoint/2010/main" val="2429701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6213" y="2411413"/>
            <a:ext cx="3749675" cy="397986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74" name="Title 2"/>
          <p:cNvSpPr>
            <a:spLocks noGrp="1"/>
          </p:cNvSpPr>
          <p:nvPr>
            <p:ph type="ctrTitle" idx="4294967295"/>
          </p:nvPr>
        </p:nvSpPr>
        <p:spPr>
          <a:xfrm>
            <a:off x="1144588" y="674688"/>
            <a:ext cx="6983412" cy="1219200"/>
          </a:xfrm>
        </p:spPr>
        <p:txBody>
          <a:bodyPr/>
          <a:lstStyle/>
          <a:p>
            <a:pPr eaLnBrk="1" hangingPunct="1"/>
            <a:r>
              <a:rPr lang="en-US" sz="6700" dirty="0" smtClean="0">
                <a:solidFill>
                  <a:srgbClr val="800000"/>
                </a:solidFill>
                <a:latin typeface="Verdana" pitchFamily="34" charset="0"/>
              </a:rPr>
              <a:t>Q &amp; A</a:t>
            </a:r>
            <a:endParaRPr lang="en-US" sz="3800" dirty="0" smtClean="0">
              <a:solidFill>
                <a:srgbClr val="800000"/>
              </a:solidFill>
              <a:latin typeface="Verdana" pitchFamily="34" charset="0"/>
            </a:endParaRPr>
          </a:p>
        </p:txBody>
      </p:sp>
      <p:sp>
        <p:nvSpPr>
          <p:cNvPr id="5" name="Rectangle 4"/>
          <p:cNvSpPr/>
          <p:nvPr/>
        </p:nvSpPr>
        <p:spPr>
          <a:xfrm>
            <a:off x="171450" y="6391275"/>
            <a:ext cx="8815388" cy="3143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4276" name="Picture 2"/>
          <p:cNvPicPr>
            <a:picLocks noChangeAspect="1" noChangeArrowheads="1"/>
          </p:cNvPicPr>
          <p:nvPr/>
        </p:nvPicPr>
        <p:blipFill>
          <a:blip r:embed="rId3" cstate="print"/>
          <a:srcRect t="18300"/>
          <a:stretch>
            <a:fillRect/>
          </a:stretch>
        </p:blipFill>
        <p:spPr bwMode="auto">
          <a:xfrm>
            <a:off x="3998913" y="2411413"/>
            <a:ext cx="4978400" cy="3979862"/>
          </a:xfrm>
          <a:prstGeom prst="rect">
            <a:avLst/>
          </a:prstGeom>
          <a:noFill/>
          <a:ln w="9525">
            <a:noFill/>
            <a:miter lim="800000"/>
            <a:headEnd/>
            <a:tailEnd/>
          </a:ln>
        </p:spPr>
      </p:pic>
      <p:sp>
        <p:nvSpPr>
          <p:cNvPr id="7" name="Subtitle 1"/>
          <p:cNvSpPr txBox="1">
            <a:spLocks/>
          </p:cNvSpPr>
          <p:nvPr/>
        </p:nvSpPr>
        <p:spPr bwMode="auto">
          <a:xfrm>
            <a:off x="348342" y="3276827"/>
            <a:ext cx="3265714" cy="1527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auto" latinLnBrk="0" hangingPunct="1">
              <a:lnSpc>
                <a:spcPct val="100000"/>
              </a:lnSpc>
              <a:spcBef>
                <a:spcPct val="20000"/>
              </a:spcBef>
              <a:spcAft>
                <a:spcPts val="0"/>
              </a:spcAft>
              <a:buClr>
                <a:srgbClr val="800000"/>
              </a:buClr>
              <a:buSzPct val="85000"/>
              <a:buFont typeface="Wingdings 2"/>
              <a:buNone/>
              <a:tabLst/>
              <a:defRPr/>
            </a:pPr>
            <a:endParaRPr kumimoji="0" lang="en-US" sz="1600" b="0" i="1"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547688" marR="0" lvl="1" indent="-273050" algn="l" defTabSz="914400" rtl="0" eaLnBrk="1" fontAlgn="auto" latinLnBrk="0" hangingPunct="1">
              <a:lnSpc>
                <a:spcPct val="100000"/>
              </a:lnSpc>
              <a:spcBef>
                <a:spcPct val="20000"/>
              </a:spcBef>
              <a:spcAft>
                <a:spcPts val="0"/>
              </a:spcAft>
              <a:buClr>
                <a:srgbClr val="800000"/>
              </a:buClr>
              <a:buSzPct val="70000"/>
              <a:buFont typeface="Wingdings 2"/>
              <a:buNone/>
              <a:tabLst/>
              <a:defRPr/>
            </a:pPr>
            <a:r>
              <a:rPr kumimoji="0" lang="en-US" sz="1800" b="1" i="0" u="none" strike="noStrike" kern="1200" cap="none" spc="0" normalizeH="0" baseline="0" noProof="0" dirty="0" smtClean="0">
                <a:ln>
                  <a:noFill/>
                </a:ln>
                <a:solidFill>
                  <a:schemeClr val="tx1"/>
                </a:solidFill>
                <a:effectLst/>
                <a:uLnTx/>
                <a:uFillTx/>
                <a:latin typeface="Verdana" pitchFamily="34" charset="0"/>
                <a:ea typeface="+mn-ea"/>
                <a:cs typeface="+mn-cs"/>
              </a:rPr>
              <a:t>MODERATED BY</a:t>
            </a:r>
          </a:p>
          <a:p>
            <a:pPr marL="547688" marR="0" lvl="1" indent="-273050" algn="ctr" defTabSz="914400" rtl="0" eaLnBrk="1" fontAlgn="auto" latinLnBrk="0" hangingPunct="1">
              <a:lnSpc>
                <a:spcPct val="100000"/>
              </a:lnSpc>
              <a:spcBef>
                <a:spcPct val="20000"/>
              </a:spcBef>
              <a:spcAft>
                <a:spcPts val="0"/>
              </a:spcAft>
              <a:buClr>
                <a:srgbClr val="800000"/>
              </a:buClr>
              <a:buSzPct val="70000"/>
              <a:buFont typeface="Wingdings 2"/>
              <a:buNone/>
              <a:tabLst/>
              <a:defRPr/>
            </a:pPr>
            <a:r>
              <a:rPr lang="en-US" dirty="0" smtClean="0">
                <a:latin typeface="Verdana" pitchFamily="34" charset="0"/>
                <a:cs typeface="+mn-cs"/>
              </a:rPr>
              <a:t>Bryan Welsh</a:t>
            </a:r>
            <a:endParaRPr kumimoji="0" lang="en-US" sz="1800" b="0" i="0" u="none" strike="noStrike" kern="1200" cap="none" spc="0" normalizeH="0" baseline="0" noProof="0" dirty="0" smtClean="0">
              <a:ln>
                <a:noFill/>
              </a:ln>
              <a:solidFill>
                <a:schemeClr val="tx1"/>
              </a:solidFill>
              <a:effectLst/>
              <a:uLnTx/>
              <a:uFillTx/>
              <a:latin typeface="Verdana" pitchFamily="34" charset="0"/>
              <a:ea typeface="+mn-ea"/>
              <a:cs typeface="+mn-cs"/>
            </a:endParaRPr>
          </a:p>
          <a:p>
            <a:pPr marL="547688" marR="0" lvl="1" indent="-273050" algn="l" defTabSz="914400" rtl="0" eaLnBrk="1" fontAlgn="auto" latinLnBrk="0" hangingPunct="1">
              <a:lnSpc>
                <a:spcPct val="100000"/>
              </a:lnSpc>
              <a:spcBef>
                <a:spcPct val="20000"/>
              </a:spcBef>
              <a:spcAft>
                <a:spcPts val="0"/>
              </a:spcAft>
              <a:buClr>
                <a:srgbClr val="800000"/>
              </a:buClr>
              <a:buSzPct val="70000"/>
              <a:buFont typeface="Wingdings 2"/>
              <a:buNone/>
              <a:tabLst/>
              <a:defRPr/>
            </a:pPr>
            <a:endParaRPr kumimoji="0" lang="en-US" sz="1800" b="0" i="0" u="none" strike="noStrike" kern="1200" cap="none" spc="0" normalizeH="0" baseline="0" noProof="0" dirty="0" smtClean="0">
              <a:ln>
                <a:noFill/>
              </a:ln>
              <a:solidFill>
                <a:schemeClr val="tx1"/>
              </a:solidFill>
              <a:effectLst/>
              <a:uLnTx/>
              <a:uFillTx/>
              <a:latin typeface="Verdana" pitchFamily="34" charset="0"/>
              <a:ea typeface="+mn-ea"/>
              <a:cs typeface="+mn-cs"/>
            </a:endParaRPr>
          </a:p>
        </p:txBody>
      </p:sp>
    </p:spTree>
    <p:extLst>
      <p:ext uri="{BB962C8B-B14F-4D97-AF65-F5344CB8AC3E}">
        <p14:creationId xmlns:p14="http://schemas.microsoft.com/office/powerpoint/2010/main" val="3725148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6213" y="2411413"/>
            <a:ext cx="3767137" cy="397986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0" name="Title 2"/>
          <p:cNvSpPr>
            <a:spLocks noGrp="1"/>
          </p:cNvSpPr>
          <p:nvPr>
            <p:ph type="ctrTitle"/>
          </p:nvPr>
        </p:nvSpPr>
        <p:spPr>
          <a:xfrm>
            <a:off x="1144588" y="674688"/>
            <a:ext cx="6983412" cy="1219200"/>
          </a:xfrm>
        </p:spPr>
        <p:txBody>
          <a:bodyPr/>
          <a:lstStyle/>
          <a:p>
            <a:pPr eaLnBrk="1" hangingPunct="1"/>
            <a:r>
              <a:rPr lang="en-US" sz="7300" smtClean="0">
                <a:solidFill>
                  <a:srgbClr val="800000"/>
                </a:solidFill>
              </a:rPr>
              <a:t>Hill Visits 101</a:t>
            </a:r>
            <a:endParaRPr lang="en-US" smtClean="0">
              <a:solidFill>
                <a:srgbClr val="800000"/>
              </a:solidFill>
            </a:endParaRPr>
          </a:p>
        </p:txBody>
      </p:sp>
      <p:sp>
        <p:nvSpPr>
          <p:cNvPr id="5" name="Rectangle 4"/>
          <p:cNvSpPr/>
          <p:nvPr/>
        </p:nvSpPr>
        <p:spPr>
          <a:xfrm>
            <a:off x="171450" y="6391275"/>
            <a:ext cx="8815388" cy="3143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42" name="Picture 2"/>
          <p:cNvPicPr>
            <a:picLocks noChangeAspect="1" noChangeArrowheads="1"/>
          </p:cNvPicPr>
          <p:nvPr/>
        </p:nvPicPr>
        <p:blipFill>
          <a:blip r:embed="rId3" cstate="print"/>
          <a:srcRect/>
          <a:stretch>
            <a:fillRect/>
          </a:stretch>
        </p:blipFill>
        <p:spPr bwMode="auto">
          <a:xfrm>
            <a:off x="4017963" y="2413000"/>
            <a:ext cx="4968875" cy="3978275"/>
          </a:xfrm>
          <a:prstGeom prst="rect">
            <a:avLst/>
          </a:prstGeom>
          <a:noFill/>
          <a:ln w="9525">
            <a:noFill/>
            <a:miter lim="800000"/>
            <a:headEnd/>
            <a:tailEnd/>
          </a:ln>
        </p:spPr>
      </p:pic>
      <p:sp>
        <p:nvSpPr>
          <p:cNvPr id="9" name="Subtitle 1"/>
          <p:cNvSpPr>
            <a:spLocks noGrp="1"/>
          </p:cNvSpPr>
          <p:nvPr>
            <p:ph type="subTitle" idx="1"/>
          </p:nvPr>
        </p:nvSpPr>
        <p:spPr>
          <a:xfrm>
            <a:off x="174171" y="3363913"/>
            <a:ext cx="3265714" cy="2006373"/>
          </a:xfrm>
        </p:spPr>
        <p:txBody>
          <a:bodyPr/>
          <a:lstStyle/>
          <a:p>
            <a:pPr eaLnBrk="1" fontAlgn="auto" hangingPunct="1">
              <a:spcAft>
                <a:spcPts val="0"/>
              </a:spcAft>
              <a:buFont typeface="Wingdings 2"/>
              <a:buNone/>
              <a:defRPr/>
            </a:pPr>
            <a:endParaRPr lang="en-US" sz="1600" i="1" cap="none" dirty="0" smtClean="0">
              <a:solidFill>
                <a:schemeClr val="tx1"/>
              </a:solidFill>
              <a:latin typeface="Verdana" pitchFamily="34" charset="0"/>
            </a:endParaRPr>
          </a:p>
          <a:p>
            <a:pPr lvl="1" eaLnBrk="1" fontAlgn="auto" hangingPunct="1">
              <a:spcAft>
                <a:spcPts val="0"/>
              </a:spcAft>
              <a:buFont typeface="Wingdings 2"/>
              <a:buNone/>
              <a:defRPr/>
            </a:pPr>
            <a:r>
              <a:rPr lang="en-US" sz="1800" b="1" cap="none" dirty="0" smtClean="0">
                <a:solidFill>
                  <a:schemeClr val="tx1"/>
                </a:solidFill>
                <a:latin typeface="Verdana" pitchFamily="34" charset="0"/>
              </a:rPr>
              <a:t>PRESENTED BY</a:t>
            </a:r>
          </a:p>
          <a:p>
            <a:pPr lvl="1" eaLnBrk="1" fontAlgn="auto" hangingPunct="1">
              <a:spcAft>
                <a:spcPts val="0"/>
              </a:spcAft>
              <a:buFont typeface="Wingdings 2"/>
              <a:buNone/>
              <a:defRPr/>
            </a:pPr>
            <a:endParaRPr lang="en-US" sz="1800" dirty="0" smtClean="0">
              <a:solidFill>
                <a:schemeClr val="tx1"/>
              </a:solidFill>
              <a:latin typeface="Verdana" pitchFamily="34" charset="0"/>
            </a:endParaRPr>
          </a:p>
          <a:p>
            <a:pPr lvl="1" eaLnBrk="1" fontAlgn="auto" hangingPunct="1">
              <a:spcAft>
                <a:spcPts val="0"/>
              </a:spcAft>
              <a:buFont typeface="Wingdings 2"/>
              <a:buNone/>
              <a:defRPr/>
            </a:pPr>
            <a:r>
              <a:rPr lang="en-US" sz="1800" dirty="0" smtClean="0">
                <a:solidFill>
                  <a:schemeClr val="tx1"/>
                </a:solidFill>
                <a:latin typeface="Verdana" pitchFamily="34" charset="0"/>
              </a:rPr>
              <a:t>Jim Currie</a:t>
            </a:r>
          </a:p>
          <a:p>
            <a:pPr lvl="1" eaLnBrk="1" fontAlgn="auto" hangingPunct="1">
              <a:spcAft>
                <a:spcPts val="0"/>
              </a:spcAft>
              <a:buFont typeface="Wingdings 2"/>
              <a:buNone/>
              <a:defRPr/>
            </a:pPr>
            <a:endParaRPr lang="en-US" sz="1800" dirty="0" smtClean="0">
              <a:solidFill>
                <a:schemeClr val="tx1"/>
              </a:solidFill>
              <a:latin typeface="Verdana" pitchFamily="34" charset="0"/>
            </a:endParaRPr>
          </a:p>
          <a:p>
            <a:pPr lvl="1" eaLnBrk="1" fontAlgn="auto" hangingPunct="1">
              <a:spcAft>
                <a:spcPts val="0"/>
              </a:spcAft>
              <a:buFont typeface="Wingdings 2"/>
              <a:buNone/>
              <a:defRPr/>
            </a:pPr>
            <a:r>
              <a:rPr lang="en-US" sz="1800" cap="none" dirty="0" smtClean="0">
                <a:solidFill>
                  <a:schemeClr val="tx1"/>
                </a:solidFill>
                <a:latin typeface="Verdana" pitchFamily="34" charset="0"/>
              </a:rPr>
              <a:t>Legislative Director</a:t>
            </a:r>
          </a:p>
          <a:p>
            <a:pPr lvl="1" eaLnBrk="1" fontAlgn="auto" hangingPunct="1">
              <a:spcAft>
                <a:spcPts val="0"/>
              </a:spcAft>
              <a:buFont typeface="Wingdings 2"/>
              <a:buNone/>
              <a:defRPr/>
            </a:pPr>
            <a:endParaRPr lang="en-US" sz="1800" cap="none" dirty="0" smtClean="0">
              <a:solidFill>
                <a:schemeClr val="tx1"/>
              </a:solidFill>
              <a:latin typeface="Verdana" pitchFamily="34" charset="0"/>
            </a:endParaRPr>
          </a:p>
        </p:txBody>
      </p:sp>
    </p:spTree>
    <p:extLst>
      <p:ext uri="{BB962C8B-B14F-4D97-AF65-F5344CB8AC3E}">
        <p14:creationId xmlns:p14="http://schemas.microsoft.com/office/powerpoint/2010/main" val="1590590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58" name="Title 1"/>
          <p:cNvSpPr>
            <a:spLocks noGrp="1"/>
          </p:cNvSpPr>
          <p:nvPr>
            <p:ph type="title"/>
          </p:nvPr>
        </p:nvSpPr>
        <p:spPr>
          <a:xfrm>
            <a:off x="1219200" y="265113"/>
            <a:ext cx="6465888" cy="781050"/>
          </a:xfrm>
        </p:spPr>
        <p:txBody>
          <a:bodyPr/>
          <a:lstStyle/>
          <a:p>
            <a:pPr eaLnBrk="1" hangingPunct="1"/>
            <a:r>
              <a:rPr lang="en-US" sz="4000" smtClean="0">
                <a:solidFill>
                  <a:srgbClr val="800000"/>
                </a:solidFill>
              </a:rPr>
              <a:t>Hill Visits 101</a:t>
            </a:r>
          </a:p>
        </p:txBody>
      </p:sp>
      <p:sp>
        <p:nvSpPr>
          <p:cNvPr id="45059" name="Content Placeholder 2"/>
          <p:cNvSpPr>
            <a:spLocks noGrp="1"/>
          </p:cNvSpPr>
          <p:nvPr>
            <p:ph sz="quarter" idx="1"/>
          </p:nvPr>
        </p:nvSpPr>
        <p:spPr>
          <a:xfrm>
            <a:off x="344488" y="1246188"/>
            <a:ext cx="8218941" cy="5140098"/>
          </a:xfrm>
        </p:spPr>
        <p:txBody>
          <a:bodyPr/>
          <a:lstStyle/>
          <a:p>
            <a:pPr eaLnBrk="1" hangingPunct="1"/>
            <a:r>
              <a:rPr lang="en-US" sz="2400" dirty="0" smtClean="0">
                <a:solidFill>
                  <a:schemeClr val="tx1"/>
                </a:solidFill>
              </a:rPr>
              <a:t>Before you head to the Hill:</a:t>
            </a:r>
          </a:p>
          <a:p>
            <a:pPr eaLnBrk="1" hangingPunct="1">
              <a:buNone/>
            </a:pPr>
            <a:endParaRPr lang="en-US" sz="1600" dirty="0" smtClean="0">
              <a:solidFill>
                <a:schemeClr val="tx1"/>
              </a:solidFill>
            </a:endParaRPr>
          </a:p>
          <a:p>
            <a:pPr lvl="1" eaLnBrk="1" hangingPunct="1"/>
            <a:r>
              <a:rPr lang="en-US" sz="1800" dirty="0" smtClean="0">
                <a:solidFill>
                  <a:schemeClr val="tx1"/>
                </a:solidFill>
              </a:rPr>
              <a:t>Dress appropriately: business attire and walking shoes;</a:t>
            </a:r>
          </a:p>
          <a:p>
            <a:pPr lvl="1" eaLnBrk="1" hangingPunct="1"/>
            <a:r>
              <a:rPr lang="en-US" sz="1800" dirty="0" smtClean="0">
                <a:solidFill>
                  <a:schemeClr val="tx1"/>
                </a:solidFill>
              </a:rPr>
              <a:t>Caution: Be sure not to take anything with you that could be construed as a weapon (e.g., pocket knife, pepper spray);</a:t>
            </a:r>
          </a:p>
          <a:p>
            <a:pPr lvl="1" eaLnBrk="1" hangingPunct="1"/>
            <a:endParaRPr lang="en-US" sz="1800" dirty="0" smtClean="0">
              <a:solidFill>
                <a:schemeClr val="tx1"/>
              </a:solidFill>
            </a:endParaRPr>
          </a:p>
          <a:p>
            <a:pPr lvl="1" eaLnBrk="1" hangingPunct="1"/>
            <a:r>
              <a:rPr lang="en-US" sz="1800" dirty="0" smtClean="0">
                <a:solidFill>
                  <a:schemeClr val="tx1"/>
                </a:solidFill>
              </a:rPr>
              <a:t>You will receive your Hill schedule at the start of the conference when you register at ABC;</a:t>
            </a:r>
          </a:p>
          <a:p>
            <a:pPr lvl="1" eaLnBrk="1" hangingPunct="1"/>
            <a:endParaRPr lang="en-US" sz="1800" dirty="0" smtClean="0">
              <a:solidFill>
                <a:schemeClr val="tx1"/>
              </a:solidFill>
            </a:endParaRPr>
          </a:p>
          <a:p>
            <a:pPr lvl="1" eaLnBrk="1" hangingPunct="1"/>
            <a:r>
              <a:rPr lang="en-US" sz="1800" dirty="0" smtClean="0">
                <a:solidFill>
                  <a:schemeClr val="tx1"/>
                </a:solidFill>
              </a:rPr>
              <a:t>Determine whether your Members of Congress are in the Congressional Boating Caucus. The Caucus Membership list is in your packet and the leave-behind materials;</a:t>
            </a:r>
          </a:p>
          <a:p>
            <a:pPr lvl="1" eaLnBrk="1" hangingPunct="1"/>
            <a:endParaRPr lang="en-US" sz="1800" dirty="0" smtClean="0">
              <a:solidFill>
                <a:schemeClr val="tx1"/>
              </a:solidFill>
            </a:endParaRPr>
          </a:p>
          <a:p>
            <a:pPr lvl="1" eaLnBrk="1" hangingPunct="1"/>
            <a:r>
              <a:rPr lang="en-US" sz="1800" dirty="0" smtClean="0">
                <a:solidFill>
                  <a:schemeClr val="tx1"/>
                </a:solidFill>
              </a:rPr>
              <a:t>Keep an eye on your cell phone while in DC – if there are any last-minute changes, you will hear from NMMA staffer Laura Genovese.</a:t>
            </a:r>
          </a:p>
        </p:txBody>
      </p:sp>
    </p:spTree>
    <p:extLst>
      <p:ext uri="{BB962C8B-B14F-4D97-AF65-F5344CB8AC3E}">
        <p14:creationId xmlns:p14="http://schemas.microsoft.com/office/powerpoint/2010/main" val="3427857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3" name="Title 1"/>
          <p:cNvSpPr>
            <a:spLocks noGrp="1"/>
          </p:cNvSpPr>
          <p:nvPr>
            <p:ph type="title" idx="4294967295"/>
          </p:nvPr>
        </p:nvSpPr>
        <p:spPr>
          <a:xfrm>
            <a:off x="1219200" y="265113"/>
            <a:ext cx="6465888" cy="781050"/>
          </a:xfrm>
        </p:spPr>
        <p:txBody>
          <a:bodyPr/>
          <a:lstStyle/>
          <a:p>
            <a:pPr eaLnBrk="1" hangingPunct="1"/>
            <a:r>
              <a:rPr lang="en-US" sz="4000" dirty="0" smtClean="0">
                <a:solidFill>
                  <a:srgbClr val="800000"/>
                </a:solidFill>
                <a:latin typeface="Verdana" pitchFamily="34" charset="0"/>
              </a:rPr>
              <a:t>Hill Visits 101</a:t>
            </a:r>
          </a:p>
        </p:txBody>
      </p:sp>
      <p:sp>
        <p:nvSpPr>
          <p:cNvPr id="15364" name="Content Placeholder 2"/>
          <p:cNvSpPr>
            <a:spLocks noGrp="1"/>
          </p:cNvSpPr>
          <p:nvPr>
            <p:ph sz="quarter" idx="4294967295"/>
          </p:nvPr>
        </p:nvSpPr>
        <p:spPr>
          <a:xfrm>
            <a:off x="306388" y="1122363"/>
            <a:ext cx="8418512" cy="4621212"/>
          </a:xfrm>
        </p:spPr>
        <p:txBody>
          <a:bodyPr/>
          <a:lstStyle/>
          <a:p>
            <a:pPr eaLnBrk="1" hangingPunct="1">
              <a:buClr>
                <a:srgbClr val="800000"/>
              </a:buClr>
              <a:buFont typeface="Wingdings" pitchFamily="2" charset="2"/>
              <a:buNone/>
            </a:pPr>
            <a:endParaRPr lang="en-US" sz="2400" dirty="0" smtClean="0">
              <a:solidFill>
                <a:srgbClr val="800000"/>
              </a:solidFill>
              <a:latin typeface="Verdana" pitchFamily="34" charset="0"/>
            </a:endParaRPr>
          </a:p>
          <a:p>
            <a:pPr eaLnBrk="1" hangingPunct="1">
              <a:buClr>
                <a:srgbClr val="800000"/>
              </a:buClr>
              <a:buFont typeface="Wingdings" pitchFamily="2" charset="2"/>
              <a:buChar char="§"/>
            </a:pPr>
            <a:r>
              <a:rPr lang="en-US" sz="2400" b="1" dirty="0" smtClean="0">
                <a:latin typeface="Verdana" pitchFamily="34" charset="0"/>
              </a:rPr>
              <a:t>Heading to Capitol Hill:</a:t>
            </a:r>
          </a:p>
          <a:p>
            <a:pPr eaLnBrk="1" hangingPunct="1">
              <a:buClr>
                <a:srgbClr val="800000"/>
              </a:buClr>
              <a:buNone/>
            </a:pPr>
            <a:endParaRPr lang="en-US" sz="2400" b="1" dirty="0" smtClean="0">
              <a:latin typeface="Verdana" pitchFamily="34" charset="0"/>
            </a:endParaRPr>
          </a:p>
          <a:p>
            <a:pPr lvl="1" eaLnBrk="1" hangingPunct="1">
              <a:buClr>
                <a:srgbClr val="800000"/>
              </a:buClr>
              <a:buFont typeface="Wingdings" pitchFamily="2" charset="2"/>
              <a:buChar char="§"/>
            </a:pPr>
            <a:r>
              <a:rPr lang="en-US" sz="2000" dirty="0" smtClean="0">
                <a:solidFill>
                  <a:schemeClr val="tx1"/>
                </a:solidFill>
                <a:latin typeface="Verdana" pitchFamily="34" charset="0"/>
              </a:rPr>
              <a:t>Allow plenty of time to go through security and find the office(s) you will visit;</a:t>
            </a:r>
          </a:p>
          <a:p>
            <a:pPr lvl="1" eaLnBrk="1" hangingPunct="1">
              <a:buClr>
                <a:srgbClr val="800000"/>
              </a:buClr>
              <a:buFont typeface="Wingdings" pitchFamily="2" charset="2"/>
              <a:buChar char="§"/>
            </a:pPr>
            <a:endParaRPr lang="en-US" sz="2000" dirty="0" smtClean="0">
              <a:solidFill>
                <a:schemeClr val="tx1"/>
              </a:solidFill>
              <a:latin typeface="Verdana" pitchFamily="34" charset="0"/>
            </a:endParaRPr>
          </a:p>
          <a:p>
            <a:pPr lvl="1" eaLnBrk="1" hangingPunct="1">
              <a:buClr>
                <a:srgbClr val="800000"/>
              </a:buClr>
              <a:buFont typeface="Wingdings" pitchFamily="2" charset="2"/>
              <a:buChar char="§"/>
            </a:pPr>
            <a:r>
              <a:rPr lang="en-US" sz="2000" dirty="0" smtClean="0">
                <a:solidFill>
                  <a:schemeClr val="tx1"/>
                </a:solidFill>
                <a:latin typeface="Verdana" pitchFamily="34" charset="0"/>
              </a:rPr>
              <a:t>Bring business cards and your issues briefs to leave behind;</a:t>
            </a:r>
          </a:p>
          <a:p>
            <a:pPr lvl="1" eaLnBrk="1" hangingPunct="1">
              <a:buClr>
                <a:srgbClr val="800000"/>
              </a:buClr>
              <a:buFont typeface="Wingdings" pitchFamily="2" charset="2"/>
              <a:buChar char="§"/>
            </a:pPr>
            <a:endParaRPr lang="en-US" sz="2000" dirty="0" smtClean="0">
              <a:solidFill>
                <a:schemeClr val="tx1"/>
              </a:solidFill>
              <a:latin typeface="Verdana" pitchFamily="34" charset="0"/>
            </a:endParaRPr>
          </a:p>
          <a:p>
            <a:pPr lvl="1" eaLnBrk="1" hangingPunct="1">
              <a:buClr>
                <a:srgbClr val="800000"/>
              </a:buClr>
              <a:buNone/>
            </a:pPr>
            <a:endParaRPr lang="en-US" sz="1800" dirty="0" smtClean="0">
              <a:solidFill>
                <a:schemeClr val="tx1"/>
              </a:solidFill>
              <a:latin typeface="Verdana" pitchFamily="34" charset="0"/>
            </a:endParaRPr>
          </a:p>
        </p:txBody>
      </p:sp>
    </p:spTree>
    <p:extLst>
      <p:ext uri="{BB962C8B-B14F-4D97-AF65-F5344CB8AC3E}">
        <p14:creationId xmlns:p14="http://schemas.microsoft.com/office/powerpoint/2010/main" val="3728663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7163" y="1265238"/>
            <a:ext cx="8829675" cy="511651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0" name="Title 1"/>
          <p:cNvSpPr>
            <a:spLocks noGrp="1"/>
          </p:cNvSpPr>
          <p:nvPr>
            <p:ph type="title"/>
          </p:nvPr>
        </p:nvSpPr>
        <p:spPr>
          <a:xfrm>
            <a:off x="3257550" y="209550"/>
            <a:ext cx="4667250" cy="781050"/>
          </a:xfrm>
        </p:spPr>
        <p:txBody>
          <a:bodyPr/>
          <a:lstStyle/>
          <a:p>
            <a:pPr eaLnBrk="1" hangingPunct="1"/>
            <a:r>
              <a:rPr lang="en-US" smtClean="0">
                <a:solidFill>
                  <a:srgbClr val="800000"/>
                </a:solidFill>
              </a:rPr>
              <a:t>On Today’s Webinar</a:t>
            </a:r>
          </a:p>
        </p:txBody>
      </p:sp>
      <p:pic>
        <p:nvPicPr>
          <p:cNvPr id="17411" name="Picture 10" descr="abc.jpg"/>
          <p:cNvPicPr>
            <a:picLocks noChangeAspect="1"/>
          </p:cNvPicPr>
          <p:nvPr/>
        </p:nvPicPr>
        <p:blipFill>
          <a:blip r:embed="rId3" cstate="print"/>
          <a:srcRect/>
          <a:stretch>
            <a:fillRect/>
          </a:stretch>
        </p:blipFill>
        <p:spPr bwMode="auto">
          <a:xfrm>
            <a:off x="1422400" y="284163"/>
            <a:ext cx="1773238" cy="857250"/>
          </a:xfrm>
          <a:prstGeom prst="rect">
            <a:avLst/>
          </a:prstGeom>
          <a:noFill/>
          <a:ln w="9525">
            <a:noFill/>
            <a:miter lim="800000"/>
            <a:headEnd/>
            <a:tailEnd/>
          </a:ln>
        </p:spPr>
      </p:pic>
      <p:sp>
        <p:nvSpPr>
          <p:cNvPr id="17412" name="Content Placeholder 2"/>
          <p:cNvSpPr>
            <a:spLocks noGrp="1"/>
          </p:cNvSpPr>
          <p:nvPr>
            <p:ph sz="quarter" idx="1"/>
          </p:nvPr>
        </p:nvSpPr>
        <p:spPr>
          <a:xfrm>
            <a:off x="1204688" y="1528354"/>
            <a:ext cx="6807200" cy="4756332"/>
          </a:xfrm>
        </p:spPr>
        <p:txBody>
          <a:bodyPr/>
          <a:lstStyle/>
          <a:p>
            <a:pPr eaLnBrk="1" hangingPunct="1">
              <a:lnSpc>
                <a:spcPct val="90000"/>
              </a:lnSpc>
              <a:buFont typeface="Wingdings" pitchFamily="2" charset="2"/>
              <a:buNone/>
            </a:pPr>
            <a:endParaRPr lang="en-US" sz="2200" dirty="0" smtClean="0"/>
          </a:p>
          <a:p>
            <a:pPr eaLnBrk="1" hangingPunct="1">
              <a:lnSpc>
                <a:spcPct val="90000"/>
              </a:lnSpc>
            </a:pPr>
            <a:r>
              <a:rPr lang="en-US" sz="1600" dirty="0" smtClean="0"/>
              <a:t>Introduction</a:t>
            </a:r>
          </a:p>
          <a:p>
            <a:pPr eaLnBrk="1" hangingPunct="1">
              <a:lnSpc>
                <a:spcPct val="90000"/>
              </a:lnSpc>
            </a:pPr>
            <a:endParaRPr lang="en-US" sz="1600" dirty="0" smtClean="0"/>
          </a:p>
          <a:p>
            <a:pPr eaLnBrk="1" hangingPunct="1">
              <a:lnSpc>
                <a:spcPct val="90000"/>
              </a:lnSpc>
            </a:pPr>
            <a:r>
              <a:rPr lang="en-US" sz="1600" dirty="0" smtClean="0"/>
              <a:t>Boating Access </a:t>
            </a:r>
          </a:p>
          <a:p>
            <a:pPr eaLnBrk="1" hangingPunct="1">
              <a:lnSpc>
                <a:spcPct val="90000"/>
              </a:lnSpc>
            </a:pPr>
            <a:endParaRPr lang="en-US" sz="1600" dirty="0" smtClean="0"/>
          </a:p>
          <a:p>
            <a:pPr eaLnBrk="1" hangingPunct="1">
              <a:lnSpc>
                <a:spcPct val="90000"/>
              </a:lnSpc>
            </a:pPr>
            <a:r>
              <a:rPr lang="en-US" sz="1600" dirty="0" smtClean="0"/>
              <a:t>Dredging</a:t>
            </a:r>
          </a:p>
          <a:p>
            <a:pPr marL="0" indent="0" eaLnBrk="1" hangingPunct="1">
              <a:lnSpc>
                <a:spcPct val="90000"/>
              </a:lnSpc>
              <a:buNone/>
            </a:pPr>
            <a:endParaRPr lang="en-US" sz="1600" dirty="0" smtClean="0"/>
          </a:p>
          <a:p>
            <a:pPr eaLnBrk="1" hangingPunct="1">
              <a:lnSpc>
                <a:spcPct val="90000"/>
              </a:lnSpc>
            </a:pPr>
            <a:r>
              <a:rPr lang="en-US" sz="1600" dirty="0" smtClean="0"/>
              <a:t>Ethanol </a:t>
            </a:r>
          </a:p>
          <a:p>
            <a:pPr eaLnBrk="1" hangingPunct="1">
              <a:lnSpc>
                <a:spcPct val="90000"/>
              </a:lnSpc>
            </a:pPr>
            <a:endParaRPr lang="en-US" sz="1600" dirty="0"/>
          </a:p>
          <a:p>
            <a:pPr eaLnBrk="1" hangingPunct="1">
              <a:lnSpc>
                <a:spcPct val="90000"/>
              </a:lnSpc>
            </a:pPr>
            <a:r>
              <a:rPr lang="en-US" sz="1600" dirty="0" smtClean="0"/>
              <a:t>Second Home Interest Deduction</a:t>
            </a:r>
          </a:p>
          <a:p>
            <a:pPr eaLnBrk="1" hangingPunct="1">
              <a:lnSpc>
                <a:spcPct val="90000"/>
              </a:lnSpc>
              <a:buNone/>
            </a:pPr>
            <a:endParaRPr lang="en-US" sz="1600" dirty="0"/>
          </a:p>
          <a:p>
            <a:pPr eaLnBrk="1" hangingPunct="1">
              <a:lnSpc>
                <a:spcPct val="90000"/>
              </a:lnSpc>
            </a:pPr>
            <a:r>
              <a:rPr lang="en-US" sz="1600" dirty="0"/>
              <a:t>Hill Visits 101</a:t>
            </a:r>
          </a:p>
          <a:p>
            <a:pPr eaLnBrk="1" hangingPunct="1">
              <a:lnSpc>
                <a:spcPct val="90000"/>
              </a:lnSpc>
              <a:buNone/>
            </a:pPr>
            <a:endParaRPr lang="en-US" sz="1600" dirty="0" smtClean="0"/>
          </a:p>
          <a:p>
            <a:pPr eaLnBrk="1" hangingPunct="1">
              <a:lnSpc>
                <a:spcPct val="90000"/>
              </a:lnSpc>
            </a:pPr>
            <a:r>
              <a:rPr lang="en-US" sz="1600" dirty="0" smtClean="0"/>
              <a:t>Q &amp; A</a:t>
            </a:r>
          </a:p>
          <a:p>
            <a:pPr eaLnBrk="1" hangingPunct="1">
              <a:lnSpc>
                <a:spcPct val="90000"/>
              </a:lnSpc>
              <a:buNone/>
            </a:pPr>
            <a:endParaRPr lang="en-US" sz="16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7" name="Title 1"/>
          <p:cNvSpPr>
            <a:spLocks noGrp="1"/>
          </p:cNvSpPr>
          <p:nvPr>
            <p:ph type="title" idx="4294967295"/>
          </p:nvPr>
        </p:nvSpPr>
        <p:spPr>
          <a:xfrm>
            <a:off x="1219200" y="265113"/>
            <a:ext cx="6465888" cy="781050"/>
          </a:xfrm>
        </p:spPr>
        <p:txBody>
          <a:bodyPr/>
          <a:lstStyle/>
          <a:p>
            <a:pPr eaLnBrk="1" hangingPunct="1"/>
            <a:r>
              <a:rPr lang="en-US" sz="4000" smtClean="0">
                <a:solidFill>
                  <a:srgbClr val="800000"/>
                </a:solidFill>
                <a:latin typeface="Verdana" pitchFamily="34" charset="0"/>
              </a:rPr>
              <a:t>Hill Visits 101</a:t>
            </a:r>
          </a:p>
        </p:txBody>
      </p:sp>
      <p:sp>
        <p:nvSpPr>
          <p:cNvPr id="16388" name="Content Placeholder 2"/>
          <p:cNvSpPr>
            <a:spLocks noGrp="1"/>
          </p:cNvSpPr>
          <p:nvPr>
            <p:ph sz="quarter" idx="4294967295"/>
          </p:nvPr>
        </p:nvSpPr>
        <p:spPr>
          <a:xfrm>
            <a:off x="349794" y="1293223"/>
            <a:ext cx="8229600" cy="5564777"/>
          </a:xfrm>
        </p:spPr>
        <p:txBody>
          <a:bodyPr/>
          <a:lstStyle/>
          <a:p>
            <a:pPr eaLnBrk="1" hangingPunct="1">
              <a:buClr>
                <a:srgbClr val="800000"/>
              </a:buClr>
              <a:buFont typeface="Wingdings" pitchFamily="2" charset="2"/>
              <a:buChar char="§"/>
            </a:pPr>
            <a:r>
              <a:rPr lang="en-US" sz="2400" b="1" dirty="0" smtClean="0">
                <a:latin typeface="Verdana" pitchFamily="34" charset="0"/>
              </a:rPr>
              <a:t>During Your Visit</a:t>
            </a:r>
          </a:p>
          <a:p>
            <a:pPr lvl="1" eaLnBrk="1" hangingPunct="1">
              <a:buClr>
                <a:srgbClr val="800000"/>
              </a:buClr>
              <a:buFont typeface="Wingdings" pitchFamily="2" charset="2"/>
              <a:buChar char="§"/>
            </a:pPr>
            <a:r>
              <a:rPr lang="en-US" sz="1600" dirty="0" smtClean="0">
                <a:solidFill>
                  <a:schemeClr val="tx1"/>
                </a:solidFill>
                <a:latin typeface="Verdana" pitchFamily="34" charset="0"/>
              </a:rPr>
              <a:t>Be flexible: Because of the constant changes in Congressional activities, you may be asked to wait, meet with another staffer, or meet in another location.</a:t>
            </a:r>
          </a:p>
          <a:p>
            <a:pPr lvl="1" eaLnBrk="1" hangingPunct="1">
              <a:buClr>
                <a:srgbClr val="800000"/>
              </a:buClr>
              <a:buFont typeface="Wingdings" pitchFamily="2" charset="2"/>
              <a:buChar char="§"/>
            </a:pPr>
            <a:endParaRPr lang="en-US" sz="1600" dirty="0" smtClean="0">
              <a:solidFill>
                <a:schemeClr val="tx1"/>
              </a:solidFill>
              <a:latin typeface="Verdana" pitchFamily="34" charset="0"/>
            </a:endParaRPr>
          </a:p>
          <a:p>
            <a:pPr lvl="1" eaLnBrk="1" hangingPunct="1">
              <a:buClr>
                <a:srgbClr val="800000"/>
              </a:buClr>
              <a:buFont typeface="Wingdings" pitchFamily="2" charset="2"/>
              <a:buChar char="§"/>
            </a:pPr>
            <a:r>
              <a:rPr lang="en-US" sz="1800" b="1" dirty="0" smtClean="0">
                <a:solidFill>
                  <a:schemeClr val="tx1"/>
                </a:solidFill>
                <a:latin typeface="Verdana" pitchFamily="34" charset="0"/>
              </a:rPr>
              <a:t>Tell the legislator or staffer: </a:t>
            </a:r>
          </a:p>
          <a:p>
            <a:pPr lvl="2" eaLnBrk="1" hangingPunct="1">
              <a:buClr>
                <a:srgbClr val="800000"/>
              </a:buClr>
              <a:buFont typeface="Wingdings" pitchFamily="2" charset="2"/>
              <a:buChar char="§"/>
            </a:pPr>
            <a:r>
              <a:rPr lang="en-US" sz="1600" dirty="0" smtClean="0">
                <a:latin typeface="Verdana" pitchFamily="34" charset="0"/>
              </a:rPr>
              <a:t>What your business contributes to our economy and how many people you employ; give them one of the State and Congressional district sheets showing economic impact of recreational boating.</a:t>
            </a:r>
          </a:p>
          <a:p>
            <a:pPr lvl="2" eaLnBrk="1" hangingPunct="1">
              <a:buClr>
                <a:srgbClr val="800000"/>
              </a:buClr>
              <a:buFont typeface="Wingdings" pitchFamily="2" charset="2"/>
              <a:buChar char="§"/>
            </a:pPr>
            <a:r>
              <a:rPr lang="en-US" sz="1600" dirty="0" smtClean="0">
                <a:latin typeface="Verdana" pitchFamily="34" charset="0"/>
              </a:rPr>
              <a:t>About your legislative issues (issue briefs).</a:t>
            </a:r>
          </a:p>
          <a:p>
            <a:pPr lvl="1" eaLnBrk="1" hangingPunct="1">
              <a:buClr>
                <a:srgbClr val="800000"/>
              </a:buClr>
              <a:buFont typeface="Wingdings" pitchFamily="2" charset="2"/>
              <a:buChar char="§"/>
            </a:pPr>
            <a:r>
              <a:rPr lang="en-US" sz="1600" b="1" dirty="0" smtClean="0">
                <a:solidFill>
                  <a:schemeClr val="tx1"/>
                </a:solidFill>
                <a:latin typeface="Verdana" pitchFamily="34" charset="0"/>
              </a:rPr>
              <a:t>At the end of your meeting:</a:t>
            </a:r>
          </a:p>
          <a:p>
            <a:pPr lvl="2" eaLnBrk="1" hangingPunct="1">
              <a:buClr>
                <a:srgbClr val="800000"/>
              </a:buClr>
              <a:buFont typeface="Wingdings" pitchFamily="2" charset="2"/>
              <a:buChar char="§"/>
            </a:pPr>
            <a:r>
              <a:rPr lang="en-US" sz="1600" dirty="0" smtClean="0">
                <a:latin typeface="Verdana" pitchFamily="34" charset="0"/>
              </a:rPr>
              <a:t>T</a:t>
            </a:r>
            <a:r>
              <a:rPr lang="en-US" sz="1600" dirty="0" smtClean="0">
                <a:solidFill>
                  <a:schemeClr val="tx1"/>
                </a:solidFill>
                <a:latin typeface="Verdana" pitchFamily="34" charset="0"/>
              </a:rPr>
              <a:t>hank the Member of Congress and/or staffer for their time and  support;</a:t>
            </a:r>
          </a:p>
          <a:p>
            <a:pPr lvl="2" eaLnBrk="1" hangingPunct="1">
              <a:buClr>
                <a:srgbClr val="800000"/>
              </a:buClr>
              <a:buFont typeface="Wingdings" pitchFamily="2" charset="2"/>
              <a:buChar char="§"/>
            </a:pPr>
            <a:r>
              <a:rPr lang="en-US" sz="1600" dirty="0" smtClean="0">
                <a:latin typeface="Verdana" pitchFamily="34" charset="0"/>
              </a:rPr>
              <a:t>Ask them to join the Congressional Boating Caucus, if they are not a member; you will have a list of current members in your packet</a:t>
            </a:r>
            <a:endParaRPr lang="en-US" sz="1600" dirty="0" smtClean="0">
              <a:solidFill>
                <a:schemeClr val="tx1"/>
              </a:solidFill>
              <a:latin typeface="Verdana" pitchFamily="34" charset="0"/>
            </a:endParaRPr>
          </a:p>
          <a:p>
            <a:pPr lvl="2" eaLnBrk="1" hangingPunct="1">
              <a:buClr>
                <a:srgbClr val="800000"/>
              </a:buClr>
              <a:buFont typeface="Wingdings" pitchFamily="2" charset="2"/>
              <a:buChar char="§"/>
            </a:pPr>
            <a:r>
              <a:rPr lang="en-US" sz="1600" dirty="0" smtClean="0">
                <a:solidFill>
                  <a:schemeClr val="tx1"/>
                </a:solidFill>
                <a:latin typeface="Verdana" pitchFamily="34" charset="0"/>
              </a:rPr>
              <a:t>Invite them to the Congressional Boating Caucus Reception in the Rayburn Foyer from 5:00 to 6:00 pm that afternoon;</a:t>
            </a:r>
          </a:p>
          <a:p>
            <a:pPr lvl="2" eaLnBrk="1" hangingPunct="1">
              <a:buClr>
                <a:srgbClr val="800000"/>
              </a:buClr>
              <a:buFont typeface="Wingdings" pitchFamily="2" charset="2"/>
              <a:buChar char="§"/>
            </a:pPr>
            <a:r>
              <a:rPr lang="en-US" sz="1600" dirty="0" smtClean="0">
                <a:solidFill>
                  <a:schemeClr val="tx1"/>
                </a:solidFill>
                <a:latin typeface="Verdana" pitchFamily="34" charset="0"/>
              </a:rPr>
              <a:t>Invite them to tour your facility during the August recess.</a:t>
            </a:r>
          </a:p>
          <a:p>
            <a:pPr lvl="1" eaLnBrk="1" hangingPunct="1">
              <a:buClr>
                <a:srgbClr val="800000"/>
              </a:buClr>
              <a:buFont typeface="Wingdings" pitchFamily="2" charset="2"/>
              <a:buChar char="§"/>
            </a:pPr>
            <a:endParaRPr lang="en-US" sz="1800" dirty="0" smtClean="0">
              <a:latin typeface="Verdana" pitchFamily="34" charset="0"/>
            </a:endParaRPr>
          </a:p>
        </p:txBody>
      </p:sp>
    </p:spTree>
    <p:extLst>
      <p:ext uri="{BB962C8B-B14F-4D97-AF65-F5344CB8AC3E}">
        <p14:creationId xmlns:p14="http://schemas.microsoft.com/office/powerpoint/2010/main" val="3501396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idx="4294967295"/>
          </p:nvPr>
        </p:nvSpPr>
        <p:spPr>
          <a:xfrm>
            <a:off x="1219200" y="265113"/>
            <a:ext cx="6465888" cy="781050"/>
          </a:xfrm>
        </p:spPr>
        <p:txBody>
          <a:bodyPr/>
          <a:lstStyle/>
          <a:p>
            <a:pPr eaLnBrk="1" hangingPunct="1"/>
            <a:r>
              <a:rPr lang="en-US" sz="4000" smtClean="0">
                <a:solidFill>
                  <a:srgbClr val="800000"/>
                </a:solidFill>
                <a:latin typeface="Verdana" pitchFamily="34" charset="0"/>
              </a:rPr>
              <a:t>Hill Visits 101</a:t>
            </a:r>
          </a:p>
        </p:txBody>
      </p:sp>
      <p:sp>
        <p:nvSpPr>
          <p:cNvPr id="18436" name="Content Placeholder 2"/>
          <p:cNvSpPr>
            <a:spLocks noGrp="1"/>
          </p:cNvSpPr>
          <p:nvPr>
            <p:ph sz="quarter" idx="4294967295"/>
          </p:nvPr>
        </p:nvSpPr>
        <p:spPr>
          <a:xfrm>
            <a:off x="530452" y="1224418"/>
            <a:ext cx="8008937" cy="5031240"/>
          </a:xfrm>
        </p:spPr>
        <p:txBody>
          <a:bodyPr/>
          <a:lstStyle/>
          <a:p>
            <a:pPr algn="ctr" eaLnBrk="1" hangingPunct="1">
              <a:buClr>
                <a:srgbClr val="800000"/>
              </a:buClr>
              <a:buFont typeface="Wingdings 2" pitchFamily="18" charset="2"/>
              <a:buNone/>
            </a:pPr>
            <a:r>
              <a:rPr lang="en-US" sz="2400" b="1" dirty="0" smtClean="0">
                <a:latin typeface="Verdana" pitchFamily="34" charset="0"/>
              </a:rPr>
              <a:t>	</a:t>
            </a:r>
            <a:endParaRPr lang="en-US" sz="2400" dirty="0" smtClean="0">
              <a:latin typeface="Verdana" pitchFamily="34" charset="0"/>
            </a:endParaRPr>
          </a:p>
          <a:p>
            <a:pPr eaLnBrk="1" hangingPunct="1">
              <a:buClr>
                <a:srgbClr val="800000"/>
              </a:buClr>
              <a:buFont typeface="Wingdings" pitchFamily="2" charset="2"/>
              <a:buChar char="§"/>
            </a:pPr>
            <a:r>
              <a:rPr lang="en-US" sz="2400" b="1" dirty="0" smtClean="0">
                <a:latin typeface="Verdana" pitchFamily="34" charset="0"/>
              </a:rPr>
              <a:t>After Your Hill visit:</a:t>
            </a:r>
          </a:p>
          <a:p>
            <a:pPr lvl="1" eaLnBrk="1" hangingPunct="1">
              <a:buClr>
                <a:srgbClr val="800000"/>
              </a:buClr>
              <a:buFont typeface="Wingdings" pitchFamily="2" charset="2"/>
              <a:buChar char="§"/>
            </a:pPr>
            <a:r>
              <a:rPr lang="en-US" sz="2000" dirty="0" smtClean="0">
                <a:solidFill>
                  <a:schemeClr val="tx1"/>
                </a:solidFill>
                <a:latin typeface="Verdana" pitchFamily="34" charset="0"/>
              </a:rPr>
              <a:t>Follow up with a thank-you email</a:t>
            </a:r>
          </a:p>
          <a:p>
            <a:pPr lvl="1" eaLnBrk="1" hangingPunct="1">
              <a:buClr>
                <a:srgbClr val="800000"/>
              </a:buClr>
              <a:buFont typeface="Wingdings" pitchFamily="2" charset="2"/>
              <a:buChar char="§"/>
            </a:pPr>
            <a:endParaRPr lang="en-US" sz="2000" dirty="0" smtClean="0">
              <a:solidFill>
                <a:schemeClr val="tx1"/>
              </a:solidFill>
              <a:latin typeface="Verdana" pitchFamily="34" charset="0"/>
            </a:endParaRPr>
          </a:p>
          <a:p>
            <a:pPr lvl="1" eaLnBrk="1" hangingPunct="1">
              <a:buClr>
                <a:srgbClr val="800000"/>
              </a:buClr>
              <a:buFont typeface="Wingdings" pitchFamily="2" charset="2"/>
              <a:buChar char="§"/>
            </a:pPr>
            <a:r>
              <a:rPr lang="en-US" sz="2000" dirty="0" smtClean="0">
                <a:solidFill>
                  <a:schemeClr val="tx1"/>
                </a:solidFill>
                <a:latin typeface="Verdana" pitchFamily="34" charset="0"/>
              </a:rPr>
              <a:t>Include any additional information they requested, a brief overview of your “ask” on the issues you discussed, and a reminder that you will follow up later in the summer about an August facility tour </a:t>
            </a:r>
          </a:p>
          <a:p>
            <a:pPr lvl="1" eaLnBrk="1" hangingPunct="1">
              <a:buClr>
                <a:srgbClr val="800000"/>
              </a:buClr>
              <a:buFont typeface="Wingdings" pitchFamily="2" charset="2"/>
              <a:buChar char="§"/>
            </a:pPr>
            <a:endParaRPr lang="en-US" sz="2000" dirty="0" smtClean="0">
              <a:solidFill>
                <a:schemeClr val="tx1"/>
              </a:solidFill>
              <a:latin typeface="Verdana" pitchFamily="34" charset="0"/>
            </a:endParaRPr>
          </a:p>
          <a:p>
            <a:pPr lvl="1" eaLnBrk="1" hangingPunct="1">
              <a:buClr>
                <a:srgbClr val="800000"/>
              </a:buClr>
              <a:buFont typeface="Wingdings" pitchFamily="2" charset="2"/>
              <a:buChar char="§"/>
            </a:pPr>
            <a:r>
              <a:rPr lang="en-US" sz="2000" dirty="0" smtClean="0">
                <a:solidFill>
                  <a:schemeClr val="tx1"/>
                </a:solidFill>
                <a:latin typeface="Verdana" pitchFamily="34" charset="0"/>
              </a:rPr>
              <a:t>In July, follow up with another email inviting your Member of Congress and their staff on a facility tour </a:t>
            </a:r>
          </a:p>
          <a:p>
            <a:pPr lvl="1" eaLnBrk="1" hangingPunct="1">
              <a:buClr>
                <a:srgbClr val="800000"/>
              </a:buClr>
              <a:buFont typeface="Wingdings" pitchFamily="2" charset="2"/>
              <a:buChar char="§"/>
            </a:pPr>
            <a:endParaRPr lang="en-US" sz="2000" dirty="0" smtClean="0">
              <a:solidFill>
                <a:schemeClr val="tx1"/>
              </a:solidFill>
              <a:latin typeface="Verdana" pitchFamily="34" charset="0"/>
            </a:endParaRPr>
          </a:p>
          <a:p>
            <a:pPr lvl="1" eaLnBrk="1" hangingPunct="1">
              <a:buClr>
                <a:srgbClr val="800000"/>
              </a:buClr>
              <a:buFont typeface="Wingdings" pitchFamily="2" charset="2"/>
              <a:buChar char="§"/>
            </a:pPr>
            <a:r>
              <a:rPr lang="en-US" sz="2000" dirty="0" smtClean="0">
                <a:solidFill>
                  <a:schemeClr val="tx1"/>
                </a:solidFill>
                <a:latin typeface="Verdana" pitchFamily="34" charset="0"/>
              </a:rPr>
              <a:t>Contact NMMA if you need help organizing a Congressional visit </a:t>
            </a:r>
          </a:p>
          <a:p>
            <a:pPr lvl="1" eaLnBrk="1" hangingPunct="1">
              <a:buClr>
                <a:srgbClr val="800000"/>
              </a:buClr>
              <a:buFont typeface="Wingdings" pitchFamily="2" charset="2"/>
              <a:buChar char="§"/>
            </a:pPr>
            <a:endParaRPr lang="en-US" sz="1800" dirty="0" smtClean="0">
              <a:solidFill>
                <a:schemeClr val="tx1"/>
              </a:solidFill>
              <a:latin typeface="Verdana" pitchFamily="34" charset="0"/>
            </a:endParaRPr>
          </a:p>
        </p:txBody>
      </p:sp>
    </p:spTree>
    <p:extLst>
      <p:ext uri="{BB962C8B-B14F-4D97-AF65-F5344CB8AC3E}">
        <p14:creationId xmlns:p14="http://schemas.microsoft.com/office/powerpoint/2010/main" val="4028788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idx="4294967295"/>
          </p:nvPr>
        </p:nvSpPr>
        <p:spPr>
          <a:xfrm>
            <a:off x="1219200" y="265113"/>
            <a:ext cx="6465888" cy="1001984"/>
          </a:xfrm>
        </p:spPr>
        <p:txBody>
          <a:bodyPr/>
          <a:lstStyle/>
          <a:p>
            <a:pPr eaLnBrk="1" hangingPunct="1"/>
            <a:r>
              <a:rPr lang="en-US" sz="2000" dirty="0" smtClean="0">
                <a:solidFill>
                  <a:srgbClr val="800000"/>
                </a:solidFill>
                <a:latin typeface="Verdana" pitchFamily="34" charset="0"/>
              </a:rPr>
              <a:t>Congress 101</a:t>
            </a:r>
            <a:br>
              <a:rPr lang="en-US" sz="2000" dirty="0" smtClean="0">
                <a:solidFill>
                  <a:srgbClr val="800000"/>
                </a:solidFill>
                <a:latin typeface="Verdana" pitchFamily="34" charset="0"/>
              </a:rPr>
            </a:br>
            <a:r>
              <a:rPr lang="en-US" sz="2000" dirty="0" smtClean="0">
                <a:solidFill>
                  <a:srgbClr val="800000"/>
                </a:solidFill>
                <a:latin typeface="Verdana" pitchFamily="34" charset="0"/>
              </a:rPr>
              <a:t>Understanding Congress and the Legislative Process</a:t>
            </a:r>
          </a:p>
        </p:txBody>
      </p:sp>
      <p:sp>
        <p:nvSpPr>
          <p:cNvPr id="18436" name="Content Placeholder 2"/>
          <p:cNvSpPr>
            <a:spLocks noGrp="1"/>
          </p:cNvSpPr>
          <p:nvPr>
            <p:ph sz="quarter" idx="4294967295"/>
          </p:nvPr>
        </p:nvSpPr>
        <p:spPr>
          <a:xfrm>
            <a:off x="530452" y="1224418"/>
            <a:ext cx="8008937" cy="5031240"/>
          </a:xfrm>
        </p:spPr>
        <p:txBody>
          <a:bodyPr/>
          <a:lstStyle/>
          <a:p>
            <a:pPr algn="ctr" eaLnBrk="1" hangingPunct="1">
              <a:buClr>
                <a:srgbClr val="800000"/>
              </a:buClr>
              <a:buFont typeface="Wingdings 2" pitchFamily="18" charset="2"/>
              <a:buNone/>
            </a:pPr>
            <a:r>
              <a:rPr lang="en-US" sz="2400" b="1" dirty="0" smtClean="0">
                <a:latin typeface="Verdana" pitchFamily="34" charset="0"/>
              </a:rPr>
              <a:t>	</a:t>
            </a:r>
            <a:endParaRPr lang="en-US" sz="2400" dirty="0" smtClean="0">
              <a:latin typeface="Verdana" pitchFamily="34" charset="0"/>
            </a:endParaRPr>
          </a:p>
          <a:p>
            <a:pPr lvl="1" eaLnBrk="1" hangingPunct="1">
              <a:buClr>
                <a:srgbClr val="800000"/>
              </a:buClr>
              <a:buFont typeface="Wingdings" pitchFamily="2" charset="2"/>
              <a:buChar char="§"/>
            </a:pPr>
            <a:r>
              <a:rPr lang="en-US" sz="3600" dirty="0" smtClean="0">
                <a:solidFill>
                  <a:schemeClr val="tx1"/>
                </a:solidFill>
                <a:latin typeface="Verdana" pitchFamily="34" charset="0"/>
              </a:rPr>
              <a:t>Congress is a political body, and the men and women who serve there are politicians.</a:t>
            </a:r>
          </a:p>
          <a:p>
            <a:pPr lvl="1" eaLnBrk="1" hangingPunct="1">
              <a:buClr>
                <a:srgbClr val="800000"/>
              </a:buClr>
              <a:buFont typeface="Wingdings" pitchFamily="2" charset="2"/>
              <a:buChar char="§"/>
            </a:pPr>
            <a:endParaRPr lang="en-US" sz="2400" dirty="0" smtClean="0">
              <a:solidFill>
                <a:schemeClr val="tx1"/>
              </a:solidFill>
              <a:latin typeface="Verdana" pitchFamily="34" charset="0"/>
            </a:endParaRPr>
          </a:p>
          <a:p>
            <a:pPr lvl="1" eaLnBrk="1" hangingPunct="1">
              <a:buClr>
                <a:srgbClr val="800000"/>
              </a:buClr>
              <a:buFont typeface="Wingdings" pitchFamily="2" charset="2"/>
              <a:buChar char="§"/>
            </a:pPr>
            <a:endParaRPr lang="en-US" sz="2400" dirty="0" smtClean="0">
              <a:solidFill>
                <a:schemeClr val="tx1"/>
              </a:solidFill>
              <a:latin typeface="Verdana" pitchFamily="34" charset="0"/>
            </a:endParaRPr>
          </a:p>
        </p:txBody>
      </p:sp>
    </p:spTree>
    <p:extLst>
      <p:ext uri="{BB962C8B-B14F-4D97-AF65-F5344CB8AC3E}">
        <p14:creationId xmlns:p14="http://schemas.microsoft.com/office/powerpoint/2010/main" val="1203513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idx="4294967295"/>
          </p:nvPr>
        </p:nvSpPr>
        <p:spPr>
          <a:xfrm>
            <a:off x="1219200" y="265113"/>
            <a:ext cx="6465888" cy="1001984"/>
          </a:xfrm>
        </p:spPr>
        <p:txBody>
          <a:bodyPr/>
          <a:lstStyle/>
          <a:p>
            <a:pPr eaLnBrk="1" hangingPunct="1"/>
            <a:r>
              <a:rPr lang="en-US" sz="2000" dirty="0" smtClean="0">
                <a:solidFill>
                  <a:srgbClr val="800000"/>
                </a:solidFill>
                <a:latin typeface="Verdana" pitchFamily="34" charset="0"/>
              </a:rPr>
              <a:t>Congress 101</a:t>
            </a:r>
            <a:br>
              <a:rPr lang="en-US" sz="2000" dirty="0" smtClean="0">
                <a:solidFill>
                  <a:srgbClr val="800000"/>
                </a:solidFill>
                <a:latin typeface="Verdana" pitchFamily="34" charset="0"/>
              </a:rPr>
            </a:br>
            <a:r>
              <a:rPr lang="en-US" sz="2000" dirty="0" smtClean="0">
                <a:solidFill>
                  <a:srgbClr val="800000"/>
                </a:solidFill>
                <a:latin typeface="Verdana" pitchFamily="34" charset="0"/>
              </a:rPr>
              <a:t>Understanding Congress and the Legislative Process</a:t>
            </a:r>
          </a:p>
        </p:txBody>
      </p:sp>
      <p:sp>
        <p:nvSpPr>
          <p:cNvPr id="18436" name="Content Placeholder 2"/>
          <p:cNvSpPr>
            <a:spLocks noGrp="1"/>
          </p:cNvSpPr>
          <p:nvPr>
            <p:ph sz="quarter" idx="4294967295"/>
          </p:nvPr>
        </p:nvSpPr>
        <p:spPr>
          <a:xfrm>
            <a:off x="530452" y="1224418"/>
            <a:ext cx="8008937" cy="5031240"/>
          </a:xfrm>
        </p:spPr>
        <p:txBody>
          <a:bodyPr/>
          <a:lstStyle/>
          <a:p>
            <a:pPr algn="ctr" eaLnBrk="1" hangingPunct="1">
              <a:buClr>
                <a:srgbClr val="800000"/>
              </a:buClr>
              <a:buFont typeface="Wingdings 2" pitchFamily="18" charset="2"/>
              <a:buNone/>
            </a:pPr>
            <a:r>
              <a:rPr lang="en-US" sz="2400" b="1" dirty="0" smtClean="0">
                <a:latin typeface="Verdana" pitchFamily="34" charset="0"/>
              </a:rPr>
              <a:t>	</a:t>
            </a:r>
            <a:endParaRPr lang="en-US" sz="2400" dirty="0" smtClean="0">
              <a:latin typeface="Verdana" pitchFamily="34" charset="0"/>
            </a:endParaRPr>
          </a:p>
          <a:p>
            <a:pPr lvl="1" eaLnBrk="1" hangingPunct="1">
              <a:buClr>
                <a:srgbClr val="800000"/>
              </a:buClr>
              <a:buFont typeface="Wingdings" pitchFamily="2" charset="2"/>
              <a:buChar char="§"/>
            </a:pPr>
            <a:endParaRPr lang="en-US" sz="2400" dirty="0" smtClean="0">
              <a:solidFill>
                <a:schemeClr val="tx1"/>
              </a:solidFill>
              <a:latin typeface="Verdana" pitchFamily="34" charset="0"/>
            </a:endParaRPr>
          </a:p>
          <a:p>
            <a:pPr lvl="1" eaLnBrk="1" hangingPunct="1">
              <a:buClr>
                <a:srgbClr val="800000"/>
              </a:buClr>
              <a:buFont typeface="Wingdings" pitchFamily="2" charset="2"/>
              <a:buChar char="§"/>
            </a:pPr>
            <a:r>
              <a:rPr lang="en-US" sz="3600" dirty="0" smtClean="0">
                <a:solidFill>
                  <a:schemeClr val="tx1"/>
                </a:solidFill>
                <a:latin typeface="Verdana" pitchFamily="34" charset="0"/>
              </a:rPr>
              <a:t>The Majority runs the House of Representatives.</a:t>
            </a:r>
          </a:p>
          <a:p>
            <a:pPr lvl="1" eaLnBrk="1" hangingPunct="1">
              <a:buClr>
                <a:srgbClr val="800000"/>
              </a:buClr>
              <a:buFont typeface="Wingdings" pitchFamily="2" charset="2"/>
              <a:buChar char="§"/>
            </a:pPr>
            <a:endParaRPr lang="en-US" sz="2400" dirty="0" smtClean="0">
              <a:solidFill>
                <a:schemeClr val="tx1"/>
              </a:solidFill>
              <a:latin typeface="Verdana" pitchFamily="34" charset="0"/>
            </a:endParaRPr>
          </a:p>
          <a:p>
            <a:pPr lvl="1" eaLnBrk="1" hangingPunct="1">
              <a:buClr>
                <a:srgbClr val="800000"/>
              </a:buClr>
              <a:buFont typeface="Wingdings" pitchFamily="2" charset="2"/>
              <a:buChar char="§"/>
            </a:pPr>
            <a:endParaRPr lang="en-US" sz="2400" dirty="0" smtClean="0">
              <a:solidFill>
                <a:schemeClr val="tx1"/>
              </a:solidFill>
              <a:latin typeface="Verdana" pitchFamily="34" charset="0"/>
            </a:endParaRPr>
          </a:p>
        </p:txBody>
      </p:sp>
    </p:spTree>
    <p:extLst>
      <p:ext uri="{BB962C8B-B14F-4D97-AF65-F5344CB8AC3E}">
        <p14:creationId xmlns:p14="http://schemas.microsoft.com/office/powerpoint/2010/main" val="3079869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idx="4294967295"/>
          </p:nvPr>
        </p:nvSpPr>
        <p:spPr>
          <a:xfrm>
            <a:off x="1219200" y="265113"/>
            <a:ext cx="6465888" cy="1001984"/>
          </a:xfrm>
        </p:spPr>
        <p:txBody>
          <a:bodyPr/>
          <a:lstStyle/>
          <a:p>
            <a:pPr eaLnBrk="1" hangingPunct="1"/>
            <a:r>
              <a:rPr lang="en-US" sz="2000" dirty="0" smtClean="0">
                <a:solidFill>
                  <a:srgbClr val="800000"/>
                </a:solidFill>
                <a:latin typeface="Verdana" pitchFamily="34" charset="0"/>
              </a:rPr>
              <a:t>Congress 101</a:t>
            </a:r>
            <a:br>
              <a:rPr lang="en-US" sz="2000" dirty="0" smtClean="0">
                <a:solidFill>
                  <a:srgbClr val="800000"/>
                </a:solidFill>
                <a:latin typeface="Verdana" pitchFamily="34" charset="0"/>
              </a:rPr>
            </a:br>
            <a:r>
              <a:rPr lang="en-US" sz="2000" dirty="0" smtClean="0">
                <a:solidFill>
                  <a:srgbClr val="800000"/>
                </a:solidFill>
                <a:latin typeface="Verdana" pitchFamily="34" charset="0"/>
              </a:rPr>
              <a:t>Understanding Congress and the Legislative Process</a:t>
            </a:r>
          </a:p>
        </p:txBody>
      </p:sp>
      <p:sp>
        <p:nvSpPr>
          <p:cNvPr id="18436" name="Content Placeholder 2"/>
          <p:cNvSpPr>
            <a:spLocks noGrp="1"/>
          </p:cNvSpPr>
          <p:nvPr>
            <p:ph sz="quarter" idx="4294967295"/>
          </p:nvPr>
        </p:nvSpPr>
        <p:spPr>
          <a:xfrm>
            <a:off x="530452" y="1224418"/>
            <a:ext cx="8008937" cy="5031240"/>
          </a:xfrm>
        </p:spPr>
        <p:txBody>
          <a:bodyPr/>
          <a:lstStyle/>
          <a:p>
            <a:pPr algn="ctr" eaLnBrk="1" hangingPunct="1">
              <a:buClr>
                <a:srgbClr val="800000"/>
              </a:buClr>
              <a:buFont typeface="Wingdings 2" pitchFamily="18" charset="2"/>
              <a:buNone/>
            </a:pPr>
            <a:r>
              <a:rPr lang="en-US" sz="2400" b="1" dirty="0" smtClean="0">
                <a:latin typeface="Verdana" pitchFamily="34" charset="0"/>
              </a:rPr>
              <a:t>	</a:t>
            </a:r>
            <a:endParaRPr lang="en-US" sz="2400" dirty="0" smtClean="0">
              <a:latin typeface="Verdana" pitchFamily="34" charset="0"/>
            </a:endParaRPr>
          </a:p>
          <a:p>
            <a:pPr lvl="1" eaLnBrk="1" hangingPunct="1">
              <a:buClr>
                <a:srgbClr val="800000"/>
              </a:buClr>
              <a:buFont typeface="Wingdings" pitchFamily="2" charset="2"/>
              <a:buChar char="§"/>
            </a:pPr>
            <a:endParaRPr lang="en-US" sz="2400" dirty="0" smtClean="0">
              <a:solidFill>
                <a:schemeClr val="tx1"/>
              </a:solidFill>
              <a:latin typeface="Verdana" pitchFamily="34" charset="0"/>
            </a:endParaRPr>
          </a:p>
          <a:p>
            <a:pPr lvl="1" eaLnBrk="1" hangingPunct="1">
              <a:buClr>
                <a:srgbClr val="800000"/>
              </a:buClr>
              <a:buFont typeface="Wingdings" pitchFamily="2" charset="2"/>
              <a:buChar char="§"/>
            </a:pPr>
            <a:endParaRPr lang="en-US" sz="2400" dirty="0" smtClean="0">
              <a:solidFill>
                <a:schemeClr val="tx1"/>
              </a:solidFill>
              <a:latin typeface="Verdana" pitchFamily="34" charset="0"/>
            </a:endParaRPr>
          </a:p>
          <a:p>
            <a:pPr lvl="1" eaLnBrk="1" hangingPunct="1">
              <a:buClr>
                <a:srgbClr val="800000"/>
              </a:buClr>
              <a:buFont typeface="Wingdings" pitchFamily="2" charset="2"/>
              <a:buChar char="§"/>
            </a:pPr>
            <a:r>
              <a:rPr lang="en-US" sz="3600" dirty="0" smtClean="0">
                <a:solidFill>
                  <a:schemeClr val="tx1"/>
                </a:solidFill>
                <a:latin typeface="Verdana" pitchFamily="34" charset="0"/>
              </a:rPr>
              <a:t>The Minority has a great deal of power in the Senate </a:t>
            </a:r>
          </a:p>
          <a:p>
            <a:pPr lvl="1" eaLnBrk="1" hangingPunct="1">
              <a:buClr>
                <a:srgbClr val="800000"/>
              </a:buClr>
              <a:buFont typeface="Wingdings" pitchFamily="2" charset="2"/>
              <a:buChar char="§"/>
            </a:pPr>
            <a:endParaRPr lang="en-US" sz="2400" dirty="0" smtClean="0">
              <a:solidFill>
                <a:schemeClr val="tx1"/>
              </a:solidFill>
              <a:latin typeface="Verdana" pitchFamily="34" charset="0"/>
            </a:endParaRPr>
          </a:p>
        </p:txBody>
      </p:sp>
    </p:spTree>
    <p:extLst>
      <p:ext uri="{BB962C8B-B14F-4D97-AF65-F5344CB8AC3E}">
        <p14:creationId xmlns:p14="http://schemas.microsoft.com/office/powerpoint/2010/main" val="1947012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idx="4294967295"/>
          </p:nvPr>
        </p:nvSpPr>
        <p:spPr>
          <a:xfrm>
            <a:off x="1219200" y="265113"/>
            <a:ext cx="6465888" cy="1001984"/>
          </a:xfrm>
        </p:spPr>
        <p:txBody>
          <a:bodyPr/>
          <a:lstStyle/>
          <a:p>
            <a:pPr eaLnBrk="1" hangingPunct="1"/>
            <a:r>
              <a:rPr lang="en-US" sz="2000" dirty="0" smtClean="0">
                <a:solidFill>
                  <a:srgbClr val="800000"/>
                </a:solidFill>
                <a:latin typeface="Verdana" pitchFamily="34" charset="0"/>
              </a:rPr>
              <a:t>Congress 101</a:t>
            </a:r>
            <a:br>
              <a:rPr lang="en-US" sz="2000" dirty="0" smtClean="0">
                <a:solidFill>
                  <a:srgbClr val="800000"/>
                </a:solidFill>
                <a:latin typeface="Verdana" pitchFamily="34" charset="0"/>
              </a:rPr>
            </a:br>
            <a:r>
              <a:rPr lang="en-US" sz="2000" dirty="0" smtClean="0">
                <a:solidFill>
                  <a:srgbClr val="800000"/>
                </a:solidFill>
                <a:latin typeface="Verdana" pitchFamily="34" charset="0"/>
              </a:rPr>
              <a:t>Understanding Congress and the Legislative Process</a:t>
            </a:r>
          </a:p>
        </p:txBody>
      </p:sp>
      <p:sp>
        <p:nvSpPr>
          <p:cNvPr id="18436" name="Content Placeholder 2"/>
          <p:cNvSpPr>
            <a:spLocks noGrp="1"/>
          </p:cNvSpPr>
          <p:nvPr>
            <p:ph sz="quarter" idx="4294967295"/>
          </p:nvPr>
        </p:nvSpPr>
        <p:spPr>
          <a:xfrm>
            <a:off x="530452" y="1224418"/>
            <a:ext cx="8008937" cy="5031240"/>
          </a:xfrm>
        </p:spPr>
        <p:txBody>
          <a:bodyPr/>
          <a:lstStyle/>
          <a:p>
            <a:pPr algn="ctr" eaLnBrk="1" hangingPunct="1">
              <a:buClr>
                <a:srgbClr val="800000"/>
              </a:buClr>
              <a:buFont typeface="Wingdings 2" pitchFamily="18" charset="2"/>
              <a:buNone/>
            </a:pPr>
            <a:r>
              <a:rPr lang="en-US" sz="2400" b="1" dirty="0" smtClean="0">
                <a:latin typeface="Verdana" pitchFamily="34" charset="0"/>
              </a:rPr>
              <a:t>	</a:t>
            </a:r>
            <a:endParaRPr lang="en-US" sz="2400" dirty="0" smtClean="0">
              <a:latin typeface="Verdana" pitchFamily="34" charset="0"/>
            </a:endParaRPr>
          </a:p>
          <a:p>
            <a:pPr lvl="1" eaLnBrk="1" hangingPunct="1">
              <a:buClr>
                <a:srgbClr val="800000"/>
              </a:buClr>
              <a:buFont typeface="Wingdings" pitchFamily="2" charset="2"/>
              <a:buChar char="§"/>
            </a:pPr>
            <a:endParaRPr lang="en-US" sz="2400" dirty="0" smtClean="0">
              <a:solidFill>
                <a:schemeClr val="tx1"/>
              </a:solidFill>
              <a:latin typeface="Verdana" pitchFamily="34" charset="0"/>
            </a:endParaRPr>
          </a:p>
          <a:p>
            <a:pPr lvl="1" eaLnBrk="1" hangingPunct="1">
              <a:buClr>
                <a:srgbClr val="800000"/>
              </a:buClr>
              <a:buFont typeface="Wingdings" pitchFamily="2" charset="2"/>
              <a:buChar char="§"/>
            </a:pPr>
            <a:endParaRPr lang="en-US" sz="2400" dirty="0" smtClean="0">
              <a:solidFill>
                <a:schemeClr val="tx1"/>
              </a:solidFill>
              <a:latin typeface="Verdana" pitchFamily="34" charset="0"/>
            </a:endParaRPr>
          </a:p>
          <a:p>
            <a:pPr lvl="1" eaLnBrk="1" hangingPunct="1">
              <a:buClr>
                <a:srgbClr val="800000"/>
              </a:buClr>
              <a:buFont typeface="Wingdings" pitchFamily="2" charset="2"/>
              <a:buChar char="§"/>
            </a:pPr>
            <a:r>
              <a:rPr lang="en-US" sz="3600" dirty="0" smtClean="0">
                <a:solidFill>
                  <a:schemeClr val="tx1"/>
                </a:solidFill>
                <a:latin typeface="Verdana" pitchFamily="34" charset="0"/>
              </a:rPr>
              <a:t>Campaigns cost too much—and fundraising never stops.</a:t>
            </a:r>
          </a:p>
          <a:p>
            <a:pPr lvl="1" eaLnBrk="1" hangingPunct="1">
              <a:buClr>
                <a:srgbClr val="800000"/>
              </a:buClr>
              <a:buFont typeface="Wingdings" pitchFamily="2" charset="2"/>
              <a:buChar char="§"/>
            </a:pPr>
            <a:endParaRPr lang="en-US" sz="2400" dirty="0" smtClean="0">
              <a:solidFill>
                <a:schemeClr val="tx1"/>
              </a:solidFill>
              <a:latin typeface="Verdana" pitchFamily="34" charset="0"/>
            </a:endParaRPr>
          </a:p>
        </p:txBody>
      </p:sp>
    </p:spTree>
    <p:extLst>
      <p:ext uri="{BB962C8B-B14F-4D97-AF65-F5344CB8AC3E}">
        <p14:creationId xmlns:p14="http://schemas.microsoft.com/office/powerpoint/2010/main" val="1923852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idx="4294967295"/>
          </p:nvPr>
        </p:nvSpPr>
        <p:spPr>
          <a:xfrm>
            <a:off x="1219200" y="265113"/>
            <a:ext cx="6465888" cy="1001984"/>
          </a:xfrm>
        </p:spPr>
        <p:txBody>
          <a:bodyPr/>
          <a:lstStyle/>
          <a:p>
            <a:pPr eaLnBrk="1" hangingPunct="1"/>
            <a:r>
              <a:rPr lang="en-US" sz="2000" dirty="0" smtClean="0">
                <a:solidFill>
                  <a:srgbClr val="800000"/>
                </a:solidFill>
                <a:latin typeface="Verdana" pitchFamily="34" charset="0"/>
              </a:rPr>
              <a:t>Congress 101</a:t>
            </a:r>
            <a:br>
              <a:rPr lang="en-US" sz="2000" dirty="0" smtClean="0">
                <a:solidFill>
                  <a:srgbClr val="800000"/>
                </a:solidFill>
                <a:latin typeface="Verdana" pitchFamily="34" charset="0"/>
              </a:rPr>
            </a:br>
            <a:r>
              <a:rPr lang="en-US" sz="2000" dirty="0" smtClean="0">
                <a:solidFill>
                  <a:srgbClr val="800000"/>
                </a:solidFill>
                <a:latin typeface="Verdana" pitchFamily="34" charset="0"/>
              </a:rPr>
              <a:t>Understanding Congress and the Legislative Process</a:t>
            </a:r>
          </a:p>
        </p:txBody>
      </p:sp>
      <p:sp>
        <p:nvSpPr>
          <p:cNvPr id="18436" name="Content Placeholder 2"/>
          <p:cNvSpPr>
            <a:spLocks noGrp="1"/>
          </p:cNvSpPr>
          <p:nvPr>
            <p:ph sz="quarter" idx="4294967295"/>
          </p:nvPr>
        </p:nvSpPr>
        <p:spPr>
          <a:xfrm>
            <a:off x="530452" y="1224418"/>
            <a:ext cx="8008937" cy="5031240"/>
          </a:xfrm>
        </p:spPr>
        <p:txBody>
          <a:bodyPr/>
          <a:lstStyle/>
          <a:p>
            <a:pPr lvl="1" eaLnBrk="1" hangingPunct="1">
              <a:buClr>
                <a:srgbClr val="800000"/>
              </a:buClr>
              <a:buNone/>
            </a:pPr>
            <a:endParaRPr lang="en-US" sz="2400" dirty="0" smtClean="0">
              <a:solidFill>
                <a:schemeClr val="tx1"/>
              </a:solidFill>
              <a:latin typeface="Verdana" pitchFamily="34" charset="0"/>
            </a:endParaRPr>
          </a:p>
          <a:p>
            <a:pPr lvl="1" eaLnBrk="1" hangingPunct="1">
              <a:buClr>
                <a:srgbClr val="800000"/>
              </a:buClr>
              <a:buFont typeface="Wingdings" pitchFamily="2" charset="2"/>
              <a:buChar char="§"/>
            </a:pPr>
            <a:r>
              <a:rPr lang="en-US" sz="3600" dirty="0" smtClean="0">
                <a:solidFill>
                  <a:schemeClr val="tx1"/>
                </a:solidFill>
                <a:latin typeface="Verdana" pitchFamily="34" charset="0"/>
              </a:rPr>
              <a:t>Members of Congress attempt to give us what they think we want</a:t>
            </a:r>
          </a:p>
          <a:p>
            <a:pPr eaLnBrk="1" hangingPunct="1">
              <a:buClr>
                <a:srgbClr val="800000"/>
              </a:buClr>
            </a:pPr>
            <a:endParaRPr lang="en-US" sz="2400" dirty="0" smtClean="0">
              <a:latin typeface="Verdana" pitchFamily="34" charset="0"/>
            </a:endParaRPr>
          </a:p>
          <a:p>
            <a:pPr eaLnBrk="1" hangingPunct="1">
              <a:buClr>
                <a:srgbClr val="800000"/>
              </a:buClr>
              <a:buNone/>
            </a:pPr>
            <a:r>
              <a:rPr lang="en-US" sz="2400" dirty="0" smtClean="0">
                <a:latin typeface="Verdana" pitchFamily="34" charset="0"/>
              </a:rPr>
              <a:t>	</a:t>
            </a:r>
            <a:r>
              <a:rPr lang="en-US" sz="2000" b="1" dirty="0" smtClean="0">
                <a:latin typeface="Verdana" pitchFamily="34" charset="0"/>
              </a:rPr>
              <a:t>	</a:t>
            </a:r>
            <a:endParaRPr lang="en-US" sz="2000" dirty="0" smtClean="0">
              <a:latin typeface="Verdana" pitchFamily="34" charset="0"/>
            </a:endParaRPr>
          </a:p>
        </p:txBody>
      </p:sp>
    </p:spTree>
    <p:extLst>
      <p:ext uri="{BB962C8B-B14F-4D97-AF65-F5344CB8AC3E}">
        <p14:creationId xmlns:p14="http://schemas.microsoft.com/office/powerpoint/2010/main" val="2778268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idx="4294967295"/>
          </p:nvPr>
        </p:nvSpPr>
        <p:spPr>
          <a:xfrm>
            <a:off x="1219200" y="265113"/>
            <a:ext cx="6465888" cy="1001984"/>
          </a:xfrm>
        </p:spPr>
        <p:txBody>
          <a:bodyPr/>
          <a:lstStyle/>
          <a:p>
            <a:pPr eaLnBrk="1" hangingPunct="1"/>
            <a:r>
              <a:rPr lang="en-US" sz="2000" dirty="0" smtClean="0">
                <a:solidFill>
                  <a:srgbClr val="800000"/>
                </a:solidFill>
                <a:latin typeface="Verdana" pitchFamily="34" charset="0"/>
              </a:rPr>
              <a:t>Congress 101</a:t>
            </a:r>
            <a:br>
              <a:rPr lang="en-US" sz="2000" dirty="0" smtClean="0">
                <a:solidFill>
                  <a:srgbClr val="800000"/>
                </a:solidFill>
                <a:latin typeface="Verdana" pitchFamily="34" charset="0"/>
              </a:rPr>
            </a:br>
            <a:r>
              <a:rPr lang="en-US" sz="2000" dirty="0" smtClean="0">
                <a:solidFill>
                  <a:srgbClr val="800000"/>
                </a:solidFill>
                <a:latin typeface="Verdana" pitchFamily="34" charset="0"/>
              </a:rPr>
              <a:t>Understanding Congress and the Legislative Process</a:t>
            </a:r>
          </a:p>
        </p:txBody>
      </p:sp>
      <p:sp>
        <p:nvSpPr>
          <p:cNvPr id="18436" name="Content Placeholder 2"/>
          <p:cNvSpPr>
            <a:spLocks noGrp="1"/>
          </p:cNvSpPr>
          <p:nvPr>
            <p:ph sz="quarter" idx="4294967295"/>
          </p:nvPr>
        </p:nvSpPr>
        <p:spPr>
          <a:xfrm>
            <a:off x="530452" y="1224418"/>
            <a:ext cx="8008937" cy="5031240"/>
          </a:xfrm>
        </p:spPr>
        <p:txBody>
          <a:bodyPr/>
          <a:lstStyle/>
          <a:p>
            <a:pPr lvl="1" eaLnBrk="1" hangingPunct="1">
              <a:buClr>
                <a:srgbClr val="800000"/>
              </a:buClr>
              <a:buNone/>
            </a:pPr>
            <a:endParaRPr lang="en-US" sz="2400" dirty="0" smtClean="0">
              <a:solidFill>
                <a:schemeClr val="tx1"/>
              </a:solidFill>
              <a:latin typeface="Verdana" pitchFamily="34" charset="0"/>
            </a:endParaRPr>
          </a:p>
          <a:p>
            <a:pPr lvl="1" eaLnBrk="1" hangingPunct="1">
              <a:buClr>
                <a:srgbClr val="800000"/>
              </a:buClr>
            </a:pPr>
            <a:endParaRPr lang="en-US" sz="2400" dirty="0" smtClean="0">
              <a:solidFill>
                <a:schemeClr val="tx1"/>
              </a:solidFill>
              <a:latin typeface="Verdana" pitchFamily="34" charset="0"/>
            </a:endParaRPr>
          </a:p>
          <a:p>
            <a:pPr lvl="1" eaLnBrk="1" hangingPunct="1">
              <a:buClr>
                <a:srgbClr val="800000"/>
              </a:buClr>
              <a:buFont typeface="Wingdings" pitchFamily="2" charset="2"/>
              <a:buChar char="§"/>
            </a:pPr>
            <a:r>
              <a:rPr lang="en-US" sz="3600" dirty="0" smtClean="0">
                <a:solidFill>
                  <a:schemeClr val="tx1"/>
                </a:solidFill>
                <a:latin typeface="Verdana" pitchFamily="34" charset="0"/>
              </a:rPr>
              <a:t>We dislike the Congress, but we like our own member—sort of.</a:t>
            </a:r>
          </a:p>
          <a:p>
            <a:pPr eaLnBrk="1" hangingPunct="1">
              <a:buClr>
                <a:srgbClr val="800000"/>
              </a:buClr>
            </a:pPr>
            <a:endParaRPr lang="en-US" sz="2400" dirty="0" smtClean="0">
              <a:latin typeface="Verdana" pitchFamily="34" charset="0"/>
            </a:endParaRPr>
          </a:p>
          <a:p>
            <a:pPr eaLnBrk="1" hangingPunct="1">
              <a:buClr>
                <a:srgbClr val="800000"/>
              </a:buClr>
              <a:buNone/>
            </a:pPr>
            <a:r>
              <a:rPr lang="en-US" sz="2400" dirty="0" smtClean="0">
                <a:latin typeface="Verdana" pitchFamily="34" charset="0"/>
              </a:rPr>
              <a:t>	</a:t>
            </a:r>
            <a:r>
              <a:rPr lang="en-US" sz="2000" b="1" dirty="0" smtClean="0">
                <a:latin typeface="Verdana" pitchFamily="34" charset="0"/>
              </a:rPr>
              <a:t>	</a:t>
            </a:r>
            <a:endParaRPr lang="en-US" sz="2000" dirty="0" smtClean="0">
              <a:latin typeface="Verdana" pitchFamily="34" charset="0"/>
            </a:endParaRPr>
          </a:p>
        </p:txBody>
      </p:sp>
    </p:spTree>
    <p:extLst>
      <p:ext uri="{BB962C8B-B14F-4D97-AF65-F5344CB8AC3E}">
        <p14:creationId xmlns:p14="http://schemas.microsoft.com/office/powerpoint/2010/main" val="2852130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5" name="Title 1"/>
          <p:cNvSpPr>
            <a:spLocks noGrp="1"/>
          </p:cNvSpPr>
          <p:nvPr>
            <p:ph type="title" idx="4294967295"/>
          </p:nvPr>
        </p:nvSpPr>
        <p:spPr>
          <a:xfrm>
            <a:off x="1219200" y="265113"/>
            <a:ext cx="6465888" cy="1001984"/>
          </a:xfrm>
        </p:spPr>
        <p:txBody>
          <a:bodyPr/>
          <a:lstStyle/>
          <a:p>
            <a:pPr eaLnBrk="1" hangingPunct="1"/>
            <a:r>
              <a:rPr lang="en-US" sz="2000" dirty="0" smtClean="0">
                <a:solidFill>
                  <a:srgbClr val="800000"/>
                </a:solidFill>
                <a:latin typeface="Verdana" pitchFamily="34" charset="0"/>
              </a:rPr>
              <a:t>Congress 101</a:t>
            </a:r>
            <a:br>
              <a:rPr lang="en-US" sz="2000" dirty="0" smtClean="0">
                <a:solidFill>
                  <a:srgbClr val="800000"/>
                </a:solidFill>
                <a:latin typeface="Verdana" pitchFamily="34" charset="0"/>
              </a:rPr>
            </a:br>
            <a:r>
              <a:rPr lang="en-US" sz="2000" dirty="0" smtClean="0">
                <a:solidFill>
                  <a:srgbClr val="800000"/>
                </a:solidFill>
                <a:latin typeface="Verdana" pitchFamily="34" charset="0"/>
              </a:rPr>
              <a:t>Understanding Congress and the Legislative Process</a:t>
            </a:r>
          </a:p>
        </p:txBody>
      </p:sp>
      <p:sp>
        <p:nvSpPr>
          <p:cNvPr id="18436" name="Content Placeholder 2"/>
          <p:cNvSpPr>
            <a:spLocks noGrp="1"/>
          </p:cNvSpPr>
          <p:nvPr>
            <p:ph sz="quarter" idx="4294967295"/>
          </p:nvPr>
        </p:nvSpPr>
        <p:spPr>
          <a:xfrm>
            <a:off x="530452" y="1224418"/>
            <a:ext cx="8008937" cy="5031240"/>
          </a:xfrm>
        </p:spPr>
        <p:txBody>
          <a:bodyPr/>
          <a:lstStyle/>
          <a:p>
            <a:pPr lvl="1" eaLnBrk="1" hangingPunct="1">
              <a:buClr>
                <a:srgbClr val="800000"/>
              </a:buClr>
              <a:buNone/>
            </a:pPr>
            <a:endParaRPr lang="en-US" sz="2400" dirty="0" smtClean="0">
              <a:solidFill>
                <a:schemeClr val="tx1"/>
              </a:solidFill>
              <a:latin typeface="Verdana" pitchFamily="34" charset="0"/>
            </a:endParaRPr>
          </a:p>
          <a:p>
            <a:pPr eaLnBrk="1" hangingPunct="1">
              <a:buClr>
                <a:srgbClr val="800000"/>
              </a:buClr>
            </a:pPr>
            <a:endParaRPr lang="en-US" sz="2400" dirty="0" smtClean="0">
              <a:latin typeface="Verdana" pitchFamily="34" charset="0"/>
            </a:endParaRPr>
          </a:p>
          <a:p>
            <a:pPr eaLnBrk="1" hangingPunct="1">
              <a:buClr>
                <a:srgbClr val="800000"/>
              </a:buClr>
              <a:buFont typeface="Wingdings" pitchFamily="2" charset="2"/>
              <a:buChar char="§"/>
            </a:pPr>
            <a:r>
              <a:rPr lang="en-US" sz="2400" dirty="0" smtClean="0">
                <a:latin typeface="Verdana" pitchFamily="34" charset="0"/>
              </a:rPr>
              <a:t>	</a:t>
            </a:r>
            <a:r>
              <a:rPr lang="en-US" sz="3600" dirty="0" smtClean="0">
                <a:latin typeface="Verdana" pitchFamily="34" charset="0"/>
              </a:rPr>
              <a:t>The Congress is a very frustrating place to work</a:t>
            </a:r>
            <a:r>
              <a:rPr lang="en-US" sz="2000" b="1" dirty="0" smtClean="0">
                <a:latin typeface="Verdana" pitchFamily="34" charset="0"/>
              </a:rPr>
              <a:t>	</a:t>
            </a:r>
            <a:endParaRPr lang="en-US" sz="2000" dirty="0" smtClean="0">
              <a:latin typeface="Verdana" pitchFamily="34" charset="0"/>
            </a:endParaRPr>
          </a:p>
        </p:txBody>
      </p:sp>
    </p:spTree>
    <p:extLst>
      <p:ext uri="{BB962C8B-B14F-4D97-AF65-F5344CB8AC3E}">
        <p14:creationId xmlns:p14="http://schemas.microsoft.com/office/powerpoint/2010/main" val="2444533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59" name="Title 1"/>
          <p:cNvSpPr>
            <a:spLocks noGrp="1"/>
          </p:cNvSpPr>
          <p:nvPr>
            <p:ph type="title" idx="4294967295"/>
          </p:nvPr>
        </p:nvSpPr>
        <p:spPr>
          <a:xfrm>
            <a:off x="295275" y="265113"/>
            <a:ext cx="8248650" cy="781050"/>
          </a:xfrm>
        </p:spPr>
        <p:txBody>
          <a:bodyPr/>
          <a:lstStyle/>
          <a:p>
            <a:pPr eaLnBrk="1" hangingPunct="1"/>
            <a:r>
              <a:rPr lang="en-US" sz="4000" smtClean="0">
                <a:solidFill>
                  <a:srgbClr val="800000"/>
                </a:solidFill>
                <a:latin typeface="Verdana" pitchFamily="34" charset="0"/>
              </a:rPr>
              <a:t>Boating Caucus Reception</a:t>
            </a:r>
          </a:p>
        </p:txBody>
      </p:sp>
      <p:sp>
        <p:nvSpPr>
          <p:cNvPr id="19460" name="Content Placeholder 2"/>
          <p:cNvSpPr>
            <a:spLocks noGrp="1"/>
          </p:cNvSpPr>
          <p:nvPr>
            <p:ph sz="quarter" idx="4294967295"/>
          </p:nvPr>
        </p:nvSpPr>
        <p:spPr>
          <a:xfrm>
            <a:off x="4019550" y="1543050"/>
            <a:ext cx="4295775" cy="5033963"/>
          </a:xfrm>
        </p:spPr>
        <p:txBody>
          <a:bodyPr/>
          <a:lstStyle/>
          <a:p>
            <a:pPr eaLnBrk="1" hangingPunct="1">
              <a:buClr>
                <a:srgbClr val="800000"/>
              </a:buClr>
              <a:buFont typeface="Wingdings" pitchFamily="2" charset="2"/>
              <a:buNone/>
            </a:pPr>
            <a:endParaRPr lang="en-US" sz="2400" dirty="0" smtClean="0">
              <a:solidFill>
                <a:srgbClr val="800000"/>
              </a:solidFill>
              <a:latin typeface="Verdana" pitchFamily="34" charset="0"/>
            </a:endParaRPr>
          </a:p>
          <a:p>
            <a:pPr algn="r" eaLnBrk="1" hangingPunct="1">
              <a:buClr>
                <a:srgbClr val="800000"/>
              </a:buClr>
              <a:buFont typeface="Wingdings 2" pitchFamily="18" charset="2"/>
              <a:buNone/>
            </a:pPr>
            <a:r>
              <a:rPr lang="en-US" sz="2400" dirty="0" smtClean="0">
                <a:latin typeface="Verdana" pitchFamily="34" charset="0"/>
              </a:rPr>
              <a:t>	After your Hill visits, please join us and Members of Congress and their staffs at the </a:t>
            </a:r>
            <a:r>
              <a:rPr lang="en-US" sz="2400" i="1" dirty="0" smtClean="0">
                <a:latin typeface="Verdana" pitchFamily="34" charset="0"/>
              </a:rPr>
              <a:t>Congressional Boating Caucus Reception! </a:t>
            </a:r>
          </a:p>
          <a:p>
            <a:pPr eaLnBrk="1" hangingPunct="1">
              <a:buClr>
                <a:srgbClr val="800000"/>
              </a:buClr>
              <a:buFont typeface="Wingdings 2" pitchFamily="18" charset="2"/>
              <a:buNone/>
            </a:pPr>
            <a:endParaRPr lang="en-US" sz="2400" dirty="0" smtClean="0">
              <a:latin typeface="Verdana" pitchFamily="34" charset="0"/>
            </a:endParaRPr>
          </a:p>
          <a:p>
            <a:pPr algn="r" eaLnBrk="1" hangingPunct="1">
              <a:buClr>
                <a:srgbClr val="800000"/>
              </a:buClr>
              <a:buFont typeface="Wingdings 2" pitchFamily="18" charset="2"/>
              <a:buNone/>
            </a:pPr>
            <a:r>
              <a:rPr lang="en-US" sz="2400" dirty="0" smtClean="0">
                <a:latin typeface="Verdana" pitchFamily="34" charset="0"/>
              </a:rPr>
              <a:t>	</a:t>
            </a:r>
            <a:r>
              <a:rPr lang="en-US" sz="2400" b="1" dirty="0" smtClean="0">
                <a:latin typeface="Verdana" pitchFamily="34" charset="0"/>
              </a:rPr>
              <a:t>5:00 – 7:00 PM </a:t>
            </a:r>
          </a:p>
          <a:p>
            <a:pPr algn="r" eaLnBrk="1" hangingPunct="1">
              <a:buClr>
                <a:srgbClr val="800000"/>
              </a:buClr>
              <a:buFont typeface="Wingdings 2" pitchFamily="18" charset="2"/>
              <a:buNone/>
            </a:pPr>
            <a:r>
              <a:rPr lang="en-US" sz="2400" b="1" dirty="0" smtClean="0">
                <a:latin typeface="Verdana" pitchFamily="34" charset="0"/>
              </a:rPr>
              <a:t>	Rayburn Foyer </a:t>
            </a:r>
            <a:endParaRPr lang="en-US" sz="1800" b="1" dirty="0" smtClean="0">
              <a:latin typeface="Verdana" pitchFamily="34" charset="0"/>
            </a:endParaRPr>
          </a:p>
          <a:p>
            <a:pPr lvl="1" eaLnBrk="1" hangingPunct="1">
              <a:buClr>
                <a:srgbClr val="800000"/>
              </a:buClr>
              <a:buFont typeface="Wingdings" pitchFamily="2" charset="2"/>
              <a:buChar char="§"/>
            </a:pPr>
            <a:endParaRPr lang="en-US" sz="1800" dirty="0" smtClean="0">
              <a:solidFill>
                <a:schemeClr val="tx1"/>
              </a:solidFill>
              <a:latin typeface="Verdana" pitchFamily="34" charset="0"/>
            </a:endParaRPr>
          </a:p>
        </p:txBody>
      </p:sp>
      <p:pic>
        <p:nvPicPr>
          <p:cNvPr id="19461" name="Picture 4"/>
          <p:cNvPicPr>
            <a:picLocks noChangeAspect="1" noChangeArrowheads="1"/>
          </p:cNvPicPr>
          <p:nvPr/>
        </p:nvPicPr>
        <p:blipFill>
          <a:blip r:embed="rId2" cstate="print"/>
          <a:srcRect/>
          <a:stretch>
            <a:fillRect/>
          </a:stretch>
        </p:blipFill>
        <p:spPr bwMode="auto">
          <a:xfrm>
            <a:off x="860425" y="2036763"/>
            <a:ext cx="2949575" cy="3119437"/>
          </a:xfrm>
          <a:prstGeom prst="rect">
            <a:avLst/>
          </a:prstGeom>
          <a:noFill/>
          <a:ln w="9525">
            <a:noFill/>
            <a:miter lim="800000"/>
            <a:headEnd/>
            <a:tailEnd/>
          </a:ln>
        </p:spPr>
      </p:pic>
    </p:spTree>
    <p:extLst>
      <p:ext uri="{BB962C8B-B14F-4D97-AF65-F5344CB8AC3E}">
        <p14:creationId xmlns:p14="http://schemas.microsoft.com/office/powerpoint/2010/main" val="1195554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7163" y="1265238"/>
            <a:ext cx="8829675" cy="511651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4" name="Title 1"/>
          <p:cNvSpPr>
            <a:spLocks noGrp="1"/>
          </p:cNvSpPr>
          <p:nvPr>
            <p:ph type="title" idx="4294967295"/>
          </p:nvPr>
        </p:nvSpPr>
        <p:spPr>
          <a:xfrm>
            <a:off x="3257550" y="209550"/>
            <a:ext cx="4667250" cy="781050"/>
          </a:xfrm>
        </p:spPr>
        <p:txBody>
          <a:bodyPr/>
          <a:lstStyle/>
          <a:p>
            <a:pPr eaLnBrk="1" hangingPunct="1"/>
            <a:r>
              <a:rPr lang="en-US" smtClean="0">
                <a:solidFill>
                  <a:srgbClr val="800000"/>
                </a:solidFill>
                <a:latin typeface="Verdana" pitchFamily="34" charset="0"/>
              </a:rPr>
              <a:t>Conference Materials</a:t>
            </a:r>
          </a:p>
        </p:txBody>
      </p:sp>
      <p:pic>
        <p:nvPicPr>
          <p:cNvPr id="18435" name="Picture 10" descr="abc.jpg"/>
          <p:cNvPicPr>
            <a:picLocks noChangeAspect="1"/>
          </p:cNvPicPr>
          <p:nvPr/>
        </p:nvPicPr>
        <p:blipFill>
          <a:blip r:embed="rId2" cstate="print"/>
          <a:srcRect/>
          <a:stretch>
            <a:fillRect/>
          </a:stretch>
        </p:blipFill>
        <p:spPr bwMode="auto">
          <a:xfrm>
            <a:off x="1422400" y="284163"/>
            <a:ext cx="1773238" cy="857250"/>
          </a:xfrm>
          <a:prstGeom prst="rect">
            <a:avLst/>
          </a:prstGeom>
          <a:noFill/>
          <a:ln w="9525">
            <a:noFill/>
            <a:miter lim="800000"/>
            <a:headEnd/>
            <a:tailEnd/>
          </a:ln>
        </p:spPr>
      </p:pic>
      <p:sp>
        <p:nvSpPr>
          <p:cNvPr id="18436" name="Content Placeholder 2"/>
          <p:cNvSpPr>
            <a:spLocks noGrp="1"/>
          </p:cNvSpPr>
          <p:nvPr>
            <p:ph sz="quarter" idx="4294967295"/>
          </p:nvPr>
        </p:nvSpPr>
        <p:spPr>
          <a:xfrm>
            <a:off x="676049" y="2025877"/>
            <a:ext cx="7881937" cy="1863725"/>
          </a:xfrm>
        </p:spPr>
        <p:txBody>
          <a:bodyPr/>
          <a:lstStyle/>
          <a:p>
            <a:pPr algn="ctr" eaLnBrk="1" hangingPunct="1">
              <a:lnSpc>
                <a:spcPct val="90000"/>
              </a:lnSpc>
              <a:buClr>
                <a:srgbClr val="800000"/>
              </a:buClr>
              <a:buFont typeface="Wingdings" pitchFamily="2" charset="2"/>
              <a:buNone/>
            </a:pPr>
            <a:r>
              <a:rPr lang="en-US" sz="3600" dirty="0" smtClean="0">
                <a:latin typeface="Verdana" pitchFamily="34" charset="0"/>
              </a:rPr>
              <a:t>Download policy briefs and talking points online at:</a:t>
            </a:r>
          </a:p>
          <a:p>
            <a:pPr algn="ctr" eaLnBrk="1" hangingPunct="1">
              <a:lnSpc>
                <a:spcPct val="90000"/>
              </a:lnSpc>
              <a:buClr>
                <a:srgbClr val="800000"/>
              </a:buClr>
              <a:buFont typeface="Wingdings" pitchFamily="2" charset="2"/>
              <a:buNone/>
            </a:pPr>
            <a:r>
              <a:rPr lang="en-US" sz="2000" dirty="0" smtClean="0">
                <a:latin typeface="Verdana" pitchFamily="34" charset="0"/>
                <a:hlinkClick r:id="rId3"/>
              </a:rPr>
              <a:t>http://www.nmma.org/government/abc</a:t>
            </a:r>
            <a:endParaRPr lang="en-US" sz="2000" dirty="0" smtClean="0">
              <a:latin typeface="Verdana" pitchFamily="34" charset="0"/>
            </a:endParaRPr>
          </a:p>
          <a:p>
            <a:pPr algn="ctr" eaLnBrk="1" hangingPunct="1">
              <a:lnSpc>
                <a:spcPct val="90000"/>
              </a:lnSpc>
              <a:buClr>
                <a:srgbClr val="800000"/>
              </a:buClr>
              <a:buFont typeface="Wingdings" pitchFamily="2" charset="2"/>
              <a:buNone/>
            </a:pPr>
            <a:endParaRPr lang="en-US" sz="2000" dirty="0" smtClean="0">
              <a:latin typeface="Verdana" pitchFamily="34" charset="0"/>
            </a:endParaRPr>
          </a:p>
          <a:p>
            <a:pPr algn="ctr" eaLnBrk="1" hangingPunct="1">
              <a:lnSpc>
                <a:spcPct val="90000"/>
              </a:lnSpc>
              <a:buClr>
                <a:srgbClr val="800000"/>
              </a:buClr>
              <a:buFont typeface="Wingdings" pitchFamily="2" charset="2"/>
              <a:buNone/>
            </a:pPr>
            <a:endParaRPr lang="en-US" sz="2000" dirty="0" smtClean="0">
              <a:latin typeface="Verdana" pitchFamily="34" charset="0"/>
            </a:endParaRPr>
          </a:p>
        </p:txBody>
      </p:sp>
      <p:sp>
        <p:nvSpPr>
          <p:cNvPr id="18437" name="Content Placeholder 2"/>
          <p:cNvSpPr>
            <a:spLocks/>
          </p:cNvSpPr>
          <p:nvPr/>
        </p:nvSpPr>
        <p:spPr bwMode="auto">
          <a:xfrm>
            <a:off x="1320802" y="3899580"/>
            <a:ext cx="6618513" cy="1906133"/>
          </a:xfrm>
          <a:prstGeom prst="rect">
            <a:avLst/>
          </a:prstGeom>
          <a:noFill/>
          <a:ln w="9525">
            <a:noFill/>
            <a:miter lim="800000"/>
            <a:headEnd/>
            <a:tailEnd/>
          </a:ln>
        </p:spPr>
        <p:txBody>
          <a:bodyPr/>
          <a:lstStyle/>
          <a:p>
            <a:pPr marL="273050" indent="-273050" algn="ctr">
              <a:lnSpc>
                <a:spcPct val="90000"/>
              </a:lnSpc>
              <a:spcBef>
                <a:spcPct val="20000"/>
              </a:spcBef>
              <a:buClr>
                <a:srgbClr val="800000"/>
              </a:buClr>
              <a:buSzPct val="85000"/>
              <a:buFont typeface="Wingdings" pitchFamily="2" charset="2"/>
              <a:buNone/>
            </a:pPr>
            <a:r>
              <a:rPr lang="en-US" sz="2800" dirty="0">
                <a:latin typeface="Verdana" pitchFamily="34" charset="0"/>
              </a:rPr>
              <a:t>Hard copies of these documents will be available at registration</a:t>
            </a:r>
            <a:r>
              <a:rPr lang="en-US" sz="2800" dirty="0" smtClean="0">
                <a:latin typeface="Verdana" pitchFamily="34" charset="0"/>
              </a:rPr>
              <a:t>. You will receive a copy to keep as well as extra copies to leave behind at your Hill visits.</a:t>
            </a:r>
            <a:endParaRPr lang="en-US" sz="2800" dirty="0">
              <a:latin typeface="Verdan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atsushistory.osteachers.com/assignments/99-washington/student-work/2a/team22A/WTrip_team22A/Jefferson%20Memorial%202.jpg"/>
          <p:cNvPicPr>
            <a:picLocks noChangeAspect="1" noChangeArrowheads="1"/>
          </p:cNvPicPr>
          <p:nvPr/>
        </p:nvPicPr>
        <p:blipFill>
          <a:blip r:embed="rId2" cstate="print"/>
          <a:srcRect/>
          <a:stretch>
            <a:fillRect/>
          </a:stretch>
        </p:blipFill>
        <p:spPr bwMode="auto">
          <a:xfrm>
            <a:off x="179615" y="174171"/>
            <a:ext cx="8790214" cy="6197143"/>
          </a:xfrm>
          <a:prstGeom prst="rect">
            <a:avLst/>
          </a:prstGeom>
          <a:noFill/>
          <a:ln w="9525">
            <a:noFill/>
            <a:miter lim="800000"/>
            <a:headEnd/>
            <a:tailEnd/>
          </a:ln>
        </p:spPr>
      </p:pic>
      <p:sp>
        <p:nvSpPr>
          <p:cNvPr id="20483" name="Rectangle 2"/>
          <p:cNvSpPr>
            <a:spLocks noChangeArrowheads="1"/>
          </p:cNvSpPr>
          <p:nvPr/>
        </p:nvSpPr>
        <p:spPr bwMode="auto">
          <a:xfrm>
            <a:off x="1464128" y="4494213"/>
            <a:ext cx="6692900" cy="830997"/>
          </a:xfrm>
          <a:prstGeom prst="rect">
            <a:avLst/>
          </a:prstGeom>
          <a:noFill/>
          <a:ln w="9525">
            <a:noFill/>
            <a:miter lim="800000"/>
            <a:headEnd/>
            <a:tailEnd/>
          </a:ln>
        </p:spPr>
        <p:txBody>
          <a:bodyPr wrap="square">
            <a:spAutoFit/>
          </a:bodyPr>
          <a:lstStyle/>
          <a:p>
            <a:pPr algn="ctr"/>
            <a:r>
              <a:rPr lang="en-US" sz="2400" b="1" dirty="0">
                <a:solidFill>
                  <a:schemeClr val="bg1"/>
                </a:solidFill>
                <a:latin typeface="Verdana" pitchFamily="34" charset="0"/>
              </a:rPr>
              <a:t>Thank you for participating in the </a:t>
            </a:r>
            <a:r>
              <a:rPr lang="en-US" sz="2400" b="1" dirty="0" smtClean="0">
                <a:solidFill>
                  <a:schemeClr val="bg1"/>
                </a:solidFill>
                <a:latin typeface="Verdana" pitchFamily="34" charset="0"/>
              </a:rPr>
              <a:t>2013 American </a:t>
            </a:r>
            <a:r>
              <a:rPr lang="en-US" sz="2400" b="1" dirty="0">
                <a:solidFill>
                  <a:schemeClr val="bg1"/>
                </a:solidFill>
                <a:latin typeface="Verdana" pitchFamily="34" charset="0"/>
              </a:rPr>
              <a:t>Boating Congress!</a:t>
            </a:r>
            <a:endParaRPr lang="en-US" sz="2400" dirty="0">
              <a:solidFill>
                <a:schemeClr val="bg1"/>
              </a:solidFill>
            </a:endParaRPr>
          </a:p>
        </p:txBody>
      </p:sp>
    </p:spTree>
    <p:extLst>
      <p:ext uri="{BB962C8B-B14F-4D97-AF65-F5344CB8AC3E}">
        <p14:creationId xmlns:p14="http://schemas.microsoft.com/office/powerpoint/2010/main" val="161671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14838" y="1684338"/>
            <a:ext cx="4581525" cy="4706937"/>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Subtitle 1"/>
          <p:cNvSpPr>
            <a:spLocks noGrp="1"/>
          </p:cNvSpPr>
          <p:nvPr>
            <p:ph type="subTitle" idx="1"/>
          </p:nvPr>
        </p:nvSpPr>
        <p:spPr>
          <a:xfrm>
            <a:off x="4905831" y="2972027"/>
            <a:ext cx="3512456" cy="2238602"/>
          </a:xfrm>
        </p:spPr>
        <p:txBody>
          <a:bodyPr>
            <a:normAutofit/>
          </a:bodyPr>
          <a:lstStyle/>
          <a:p>
            <a:pPr eaLnBrk="1" fontAlgn="auto" hangingPunct="1">
              <a:spcAft>
                <a:spcPts val="0"/>
              </a:spcAft>
              <a:buFont typeface="Wingdings 2"/>
              <a:buNone/>
              <a:defRPr/>
            </a:pPr>
            <a:endParaRPr lang="en-US" sz="1600" i="1" cap="none" dirty="0" smtClean="0">
              <a:solidFill>
                <a:schemeClr val="tx1"/>
              </a:solidFill>
              <a:latin typeface="Verdana" pitchFamily="34" charset="0"/>
            </a:endParaRPr>
          </a:p>
          <a:p>
            <a:pPr lvl="1" eaLnBrk="1" fontAlgn="auto" hangingPunct="1">
              <a:spcAft>
                <a:spcPts val="0"/>
              </a:spcAft>
              <a:buFont typeface="Wingdings 2"/>
              <a:buNone/>
              <a:defRPr/>
            </a:pPr>
            <a:r>
              <a:rPr lang="en-US" sz="1800" b="1" cap="none" dirty="0" smtClean="0">
                <a:solidFill>
                  <a:schemeClr val="tx1"/>
                </a:solidFill>
                <a:latin typeface="Verdana" pitchFamily="34" charset="0"/>
              </a:rPr>
              <a:t>PRESENTED BY</a:t>
            </a:r>
          </a:p>
          <a:p>
            <a:pPr lvl="1" eaLnBrk="1" fontAlgn="auto" hangingPunct="1">
              <a:spcAft>
                <a:spcPts val="0"/>
              </a:spcAft>
              <a:buFont typeface="Wingdings 2"/>
              <a:buNone/>
              <a:defRPr/>
            </a:pPr>
            <a:endParaRPr lang="en-US" sz="1800" b="1" cap="none" dirty="0" smtClean="0">
              <a:solidFill>
                <a:schemeClr val="tx1"/>
              </a:solidFill>
              <a:latin typeface="Verdana" pitchFamily="34" charset="0"/>
            </a:endParaRPr>
          </a:p>
          <a:p>
            <a:pPr lvl="1" eaLnBrk="1" fontAlgn="auto" hangingPunct="1">
              <a:spcAft>
                <a:spcPts val="0"/>
              </a:spcAft>
              <a:buFont typeface="Wingdings 2"/>
              <a:buNone/>
              <a:defRPr/>
            </a:pPr>
            <a:r>
              <a:rPr lang="en-US" sz="1800" dirty="0" smtClean="0">
                <a:solidFill>
                  <a:schemeClr val="tx1"/>
                </a:solidFill>
                <a:latin typeface="Verdana" pitchFamily="34" charset="0"/>
              </a:rPr>
              <a:t>Nicole Vasilaros</a:t>
            </a:r>
          </a:p>
          <a:p>
            <a:pPr lvl="1" eaLnBrk="1" fontAlgn="auto" hangingPunct="1">
              <a:spcAft>
                <a:spcPts val="0"/>
              </a:spcAft>
              <a:buFont typeface="Wingdings 2"/>
              <a:buNone/>
              <a:defRPr/>
            </a:pPr>
            <a:r>
              <a:rPr lang="en-US" sz="1800" dirty="0" smtClean="0">
                <a:solidFill>
                  <a:schemeClr val="tx1"/>
                </a:solidFill>
                <a:latin typeface="Verdana" pitchFamily="34" charset="0"/>
              </a:rPr>
              <a:t>Director of Regulatory and Legal Affairs</a:t>
            </a:r>
          </a:p>
          <a:p>
            <a:pPr lvl="1" eaLnBrk="1" fontAlgn="auto" hangingPunct="1">
              <a:spcAft>
                <a:spcPts val="0"/>
              </a:spcAft>
              <a:buFont typeface="Wingdings 2"/>
              <a:buNone/>
              <a:defRPr/>
            </a:pPr>
            <a:endParaRPr lang="en-US" sz="1800" dirty="0" smtClean="0">
              <a:solidFill>
                <a:schemeClr val="tx1"/>
              </a:solidFill>
              <a:latin typeface="Verdana" pitchFamily="34" charset="0"/>
            </a:endParaRPr>
          </a:p>
          <a:p>
            <a:pPr lvl="1" eaLnBrk="1" fontAlgn="auto" hangingPunct="1">
              <a:spcAft>
                <a:spcPts val="0"/>
              </a:spcAft>
              <a:buFont typeface="Wingdings 2"/>
              <a:buNone/>
              <a:defRPr/>
            </a:pPr>
            <a:endParaRPr lang="en-US" sz="1800" cap="none" dirty="0" smtClean="0">
              <a:solidFill>
                <a:schemeClr val="tx1"/>
              </a:solidFill>
              <a:latin typeface="Verdana" pitchFamily="34" charset="0"/>
            </a:endParaRPr>
          </a:p>
          <a:p>
            <a:pPr lvl="1" eaLnBrk="1" fontAlgn="auto" hangingPunct="1">
              <a:spcAft>
                <a:spcPts val="0"/>
              </a:spcAft>
              <a:buFont typeface="Wingdings 2"/>
              <a:buNone/>
              <a:defRPr/>
            </a:pPr>
            <a:endParaRPr lang="en-US" sz="1800" cap="none" dirty="0" smtClean="0">
              <a:solidFill>
                <a:schemeClr val="tx1"/>
              </a:solidFill>
              <a:latin typeface="Verdana" pitchFamily="34" charset="0"/>
            </a:endParaRPr>
          </a:p>
        </p:txBody>
      </p:sp>
      <p:sp>
        <p:nvSpPr>
          <p:cNvPr id="3" name="Title 2"/>
          <p:cNvSpPr>
            <a:spLocks noGrp="1"/>
          </p:cNvSpPr>
          <p:nvPr>
            <p:ph type="ctrTitle"/>
          </p:nvPr>
        </p:nvSpPr>
        <p:spPr>
          <a:xfrm>
            <a:off x="292780" y="315685"/>
            <a:ext cx="8469312" cy="1034144"/>
          </a:xfrm>
        </p:spPr>
        <p:txBody>
          <a:bodyPr>
            <a:normAutofit/>
          </a:bodyPr>
          <a:lstStyle/>
          <a:p>
            <a:pPr eaLnBrk="1" fontAlgn="auto" hangingPunct="1">
              <a:spcAft>
                <a:spcPts val="0"/>
              </a:spcAft>
              <a:defRPr/>
            </a:pPr>
            <a:r>
              <a:rPr lang="en-US" dirty="0" smtClean="0">
                <a:solidFill>
                  <a:srgbClr val="800000"/>
                </a:solidFill>
              </a:rPr>
              <a:t>Recreational Boating Access</a:t>
            </a:r>
            <a:endParaRPr lang="en-US" dirty="0">
              <a:solidFill>
                <a:srgbClr val="800000"/>
              </a:solidFill>
            </a:endParaRPr>
          </a:p>
        </p:txBody>
      </p:sp>
      <p:sp>
        <p:nvSpPr>
          <p:cNvPr id="5" name="Rectangle 4"/>
          <p:cNvSpPr/>
          <p:nvPr/>
        </p:nvSpPr>
        <p:spPr>
          <a:xfrm>
            <a:off x="147638" y="6391275"/>
            <a:ext cx="8839200" cy="314325"/>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37" y="1684338"/>
            <a:ext cx="4267201" cy="4706937"/>
          </a:xfrm>
          <a:prstGeom prst="rect">
            <a:avLst/>
          </a:prstGeom>
        </p:spPr>
      </p:pic>
    </p:spTree>
    <p:extLst>
      <p:ext uri="{BB962C8B-B14F-4D97-AF65-F5344CB8AC3E}">
        <p14:creationId xmlns:p14="http://schemas.microsoft.com/office/powerpoint/2010/main" val="2870462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914" name="Title 1"/>
          <p:cNvSpPr>
            <a:spLocks noGrp="1"/>
          </p:cNvSpPr>
          <p:nvPr>
            <p:ph type="title"/>
          </p:nvPr>
        </p:nvSpPr>
        <p:spPr>
          <a:xfrm>
            <a:off x="1028020" y="339656"/>
            <a:ext cx="7097486" cy="728799"/>
          </a:xfrm>
        </p:spPr>
        <p:txBody>
          <a:bodyPr/>
          <a:lstStyle/>
          <a:p>
            <a:pPr eaLnBrk="1" hangingPunct="1"/>
            <a:r>
              <a:rPr lang="en-US" sz="3600" dirty="0" smtClean="0">
                <a:solidFill>
                  <a:srgbClr val="800000"/>
                </a:solidFill>
              </a:rPr>
              <a:t>Biscayne National Park</a:t>
            </a:r>
          </a:p>
        </p:txBody>
      </p:sp>
      <p:sp>
        <p:nvSpPr>
          <p:cNvPr id="38915" name="Content Placeholder 2"/>
          <p:cNvSpPr>
            <a:spLocks noGrp="1"/>
          </p:cNvSpPr>
          <p:nvPr>
            <p:ph sz="quarter" idx="1"/>
          </p:nvPr>
        </p:nvSpPr>
        <p:spPr>
          <a:xfrm>
            <a:off x="166688" y="1345474"/>
            <a:ext cx="5465648" cy="4898571"/>
          </a:xfrm>
        </p:spPr>
        <p:txBody>
          <a:bodyPr/>
          <a:lstStyle/>
          <a:p>
            <a:pPr lvl="1" eaLnBrk="1" hangingPunct="1">
              <a:lnSpc>
                <a:spcPct val="90000"/>
              </a:lnSpc>
            </a:pPr>
            <a:r>
              <a:rPr lang="en-US" sz="2000" dirty="0" smtClean="0">
                <a:solidFill>
                  <a:schemeClr val="tx1"/>
                </a:solidFill>
              </a:rPr>
              <a:t>Background: In August 2011 the National Park Service published a draft General Management Plan (GMP) which proposed to close 10,000 acres of the Park’s waters to fishing by establishing a “marine reserve” and create a non-combustion engine zone along the entire coastline</a:t>
            </a:r>
          </a:p>
          <a:p>
            <a:pPr lvl="1" eaLnBrk="1" hangingPunct="1">
              <a:lnSpc>
                <a:spcPct val="90000"/>
              </a:lnSpc>
            </a:pPr>
            <a:r>
              <a:rPr lang="en-US" sz="2000" dirty="0" smtClean="0">
                <a:solidFill>
                  <a:schemeClr val="tx1"/>
                </a:solidFill>
              </a:rPr>
              <a:t>Update: The Florida Fish and Wildlife Conservation Commission (FWC) and NPS, since Fall 2012, have been meeting regularly to renegotiate the “marine reserve” for the final GMP</a:t>
            </a:r>
          </a:p>
          <a:p>
            <a:pPr lvl="1" eaLnBrk="1" hangingPunct="1">
              <a:lnSpc>
                <a:spcPct val="90000"/>
              </a:lnSpc>
            </a:pPr>
            <a:endParaRPr lang="en-US" sz="2000" dirty="0" smtClean="0">
              <a:solidFill>
                <a:schemeClr val="tx1"/>
              </a:solidFill>
            </a:endParaRPr>
          </a:p>
        </p:txBody>
      </p:sp>
      <p:pic>
        <p:nvPicPr>
          <p:cNvPr id="6"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763713" y="2050868"/>
            <a:ext cx="3095794" cy="29130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663094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8914" name="Title 1"/>
          <p:cNvSpPr>
            <a:spLocks noGrp="1"/>
          </p:cNvSpPr>
          <p:nvPr>
            <p:ph type="title"/>
          </p:nvPr>
        </p:nvSpPr>
        <p:spPr>
          <a:xfrm>
            <a:off x="1028020" y="365782"/>
            <a:ext cx="7097486" cy="676547"/>
          </a:xfrm>
        </p:spPr>
        <p:txBody>
          <a:bodyPr/>
          <a:lstStyle/>
          <a:p>
            <a:pPr eaLnBrk="1" hangingPunct="1"/>
            <a:r>
              <a:rPr lang="en-US" sz="3600" dirty="0" smtClean="0">
                <a:solidFill>
                  <a:srgbClr val="800000"/>
                </a:solidFill>
              </a:rPr>
              <a:t>Everglades National Park</a:t>
            </a:r>
          </a:p>
        </p:txBody>
      </p:sp>
      <p:sp>
        <p:nvSpPr>
          <p:cNvPr id="2" name="Content Placeholder 1"/>
          <p:cNvSpPr>
            <a:spLocks noGrp="1"/>
          </p:cNvSpPr>
          <p:nvPr>
            <p:ph sz="quarter" idx="1"/>
          </p:nvPr>
        </p:nvSpPr>
        <p:spPr>
          <a:xfrm>
            <a:off x="324803" y="1331105"/>
            <a:ext cx="8503920" cy="4572000"/>
          </a:xfrm>
        </p:spPr>
        <p:txBody>
          <a:bodyPr/>
          <a:lstStyle/>
          <a:p>
            <a:r>
              <a:rPr lang="en-US" sz="2000" dirty="0" smtClean="0"/>
              <a:t>Background: National Park Service published a propose GMP in March 2013</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4372" y="1972490"/>
            <a:ext cx="5747657" cy="4441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169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Everglades General Management Plan</a:t>
            </a:r>
            <a:endParaRPr lang="en-US" dirty="0"/>
          </a:p>
        </p:txBody>
      </p:sp>
      <p:sp>
        <p:nvSpPr>
          <p:cNvPr id="3" name="Content Placeholder 2"/>
          <p:cNvSpPr>
            <a:spLocks noGrp="1"/>
          </p:cNvSpPr>
          <p:nvPr>
            <p:ph sz="quarter" idx="1"/>
          </p:nvPr>
        </p:nvSpPr>
        <p:spPr/>
        <p:txBody>
          <a:bodyPr/>
          <a:lstStyle/>
          <a:p>
            <a:r>
              <a:rPr lang="en-US" dirty="0"/>
              <a:t>Key Issues:</a:t>
            </a:r>
          </a:p>
          <a:p>
            <a:pPr lvl="1"/>
            <a:r>
              <a:rPr lang="en-US" dirty="0"/>
              <a:t>131,000 acres of Park waters would be turned into </a:t>
            </a:r>
            <a:r>
              <a:rPr lang="en-US" dirty="0" smtClean="0"/>
              <a:t>Pole </a:t>
            </a:r>
            <a:r>
              <a:rPr lang="en-US" dirty="0"/>
              <a:t>and </a:t>
            </a:r>
            <a:r>
              <a:rPr lang="en-US" dirty="0" smtClean="0"/>
              <a:t>Troll </a:t>
            </a:r>
            <a:r>
              <a:rPr lang="en-US" dirty="0"/>
              <a:t>zones</a:t>
            </a:r>
          </a:p>
          <a:p>
            <a:pPr lvl="1"/>
            <a:r>
              <a:rPr lang="en-US" dirty="0"/>
              <a:t>Boaters would be required to take a special online boater education course to operate within Park waters</a:t>
            </a:r>
          </a:p>
          <a:p>
            <a:pPr lvl="1"/>
            <a:r>
              <a:rPr lang="en-US" dirty="0"/>
              <a:t>Navigational markings and outreach to implement these proposed </a:t>
            </a:r>
            <a:r>
              <a:rPr lang="en-US" dirty="0" smtClean="0"/>
              <a:t>Pole </a:t>
            </a:r>
            <a:r>
              <a:rPr lang="en-US" dirty="0"/>
              <a:t>and Troll Zones and Educational requirements lack proper attention and necessary funding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4588666"/>
            <a:ext cx="2629444" cy="1830093"/>
          </a:xfrm>
          <a:prstGeom prst="rect">
            <a:avLst/>
          </a:prstGeom>
        </p:spPr>
      </p:pic>
    </p:spTree>
    <p:extLst>
      <p:ext uri="{BB962C8B-B14F-4D97-AF65-F5344CB8AC3E}">
        <p14:creationId xmlns:p14="http://schemas.microsoft.com/office/powerpoint/2010/main" val="11500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Everglades General Management Plan</a:t>
            </a:r>
            <a:endParaRPr lang="en-US" dirty="0"/>
          </a:p>
        </p:txBody>
      </p:sp>
      <p:sp>
        <p:nvSpPr>
          <p:cNvPr id="3" name="Content Placeholder 2"/>
          <p:cNvSpPr>
            <a:spLocks noGrp="1"/>
          </p:cNvSpPr>
          <p:nvPr>
            <p:ph sz="quarter" idx="1"/>
          </p:nvPr>
        </p:nvSpPr>
        <p:spPr/>
        <p:txBody>
          <a:bodyPr/>
          <a:lstStyle/>
          <a:p>
            <a:r>
              <a:rPr lang="en-US" dirty="0" smtClean="0"/>
              <a:t>Suggested Alternatives:</a:t>
            </a:r>
          </a:p>
          <a:p>
            <a:pPr lvl="1"/>
            <a:r>
              <a:rPr lang="en-US" dirty="0" smtClean="0"/>
              <a:t>Minimize overall </a:t>
            </a:r>
            <a:r>
              <a:rPr lang="en-US" dirty="0" smtClean="0"/>
              <a:t>Pole </a:t>
            </a:r>
            <a:r>
              <a:rPr lang="en-US" dirty="0" smtClean="0"/>
              <a:t>and Troll Zones.</a:t>
            </a:r>
          </a:p>
          <a:p>
            <a:pPr lvl="1"/>
            <a:r>
              <a:rPr lang="en-US" dirty="0" smtClean="0"/>
              <a:t>Where </a:t>
            </a:r>
            <a:r>
              <a:rPr lang="en-US" dirty="0" smtClean="0"/>
              <a:t>Pole </a:t>
            </a:r>
            <a:r>
              <a:rPr lang="en-US" dirty="0" smtClean="0"/>
              <a:t>and Troll is appropriate, necessary channels must be drawn to allow motorized access to feasibly navigate.</a:t>
            </a:r>
          </a:p>
          <a:p>
            <a:pPr lvl="1"/>
            <a:r>
              <a:rPr lang="en-US" dirty="0" smtClean="0"/>
              <a:t>Eliminate separate boater education requirement. NMMA supports boater education, but believes it should be implemented on a state level, not waterway specific. Instead, invest resources into educational outreach.</a:t>
            </a:r>
          </a:p>
          <a:p>
            <a:pPr lvl="1"/>
            <a:r>
              <a:rPr lang="en-US" dirty="0" smtClean="0"/>
              <a:t>Increase channel and other navigational markings to better aid boaters and fisherman. </a:t>
            </a:r>
            <a:endParaRPr lang="en-US" dirty="0"/>
          </a:p>
        </p:txBody>
      </p:sp>
    </p:spTree>
    <p:extLst>
      <p:ext uri="{BB962C8B-B14F-4D97-AF65-F5344CB8AC3E}">
        <p14:creationId xmlns:p14="http://schemas.microsoft.com/office/powerpoint/2010/main" val="314849067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2404</TotalTime>
  <Words>1265</Words>
  <Application>Microsoft Office PowerPoint</Application>
  <PresentationFormat>On-screen Show (4:3)</PresentationFormat>
  <Paragraphs>274</Paragraphs>
  <Slides>40</Slides>
  <Notes>10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Civic</vt:lpstr>
      <vt:lpstr>Conference Issues Briefing</vt:lpstr>
      <vt:lpstr>On Today’s Webinar</vt:lpstr>
      <vt:lpstr>On Today’s Webinar</vt:lpstr>
      <vt:lpstr>Conference Materials</vt:lpstr>
      <vt:lpstr>Recreational Boating Access</vt:lpstr>
      <vt:lpstr>Biscayne National Park</vt:lpstr>
      <vt:lpstr>Everglades National Park</vt:lpstr>
      <vt:lpstr>Everglades General Management Plan</vt:lpstr>
      <vt:lpstr>Everglades General Management Plan</vt:lpstr>
      <vt:lpstr>Ask Your Legislator</vt:lpstr>
      <vt:lpstr>Economics of Recreational Boating in the United States </vt:lpstr>
      <vt:lpstr>Economic Impact of Recreational Boating Preview….</vt:lpstr>
      <vt:lpstr>Dredging Needs at Critical Stage</vt:lpstr>
      <vt:lpstr>   Dredging Needs at Critical Stage</vt:lpstr>
      <vt:lpstr>Ethanol </vt:lpstr>
      <vt:lpstr>Why E15 Ethanol is Bad for Boats</vt:lpstr>
      <vt:lpstr>9.9HP Carbureted 4-Stroke</vt:lpstr>
      <vt:lpstr>9.9HP Carbureted 4-Stroke</vt:lpstr>
      <vt:lpstr>300HP Supercharged 4-Stroke</vt:lpstr>
      <vt:lpstr>200HP EFI 2.5L 2-Stroke</vt:lpstr>
      <vt:lpstr>Ethanol</vt:lpstr>
      <vt:lpstr>PowerPoint Presentation</vt:lpstr>
      <vt:lpstr>Deduction for Interest Payments on Boats</vt:lpstr>
      <vt:lpstr>Deduction for Interest Payments on Boats</vt:lpstr>
      <vt:lpstr>Deduction for Interest Payments on Boats</vt:lpstr>
      <vt:lpstr>Q &amp; A</vt:lpstr>
      <vt:lpstr>Hill Visits 101</vt:lpstr>
      <vt:lpstr>Hill Visits 101</vt:lpstr>
      <vt:lpstr>Hill Visits 101</vt:lpstr>
      <vt:lpstr>Hill Visits 101</vt:lpstr>
      <vt:lpstr>Hill Visits 101</vt:lpstr>
      <vt:lpstr>Congress 101 Understanding Congress and the Legislative Process</vt:lpstr>
      <vt:lpstr>Congress 101 Understanding Congress and the Legislative Process</vt:lpstr>
      <vt:lpstr>Congress 101 Understanding Congress and the Legislative Process</vt:lpstr>
      <vt:lpstr>Congress 101 Understanding Congress and the Legislative Process</vt:lpstr>
      <vt:lpstr>Congress 101 Understanding Congress and the Legislative Process</vt:lpstr>
      <vt:lpstr>Congress 101 Understanding Congress and the Legislative Process</vt:lpstr>
      <vt:lpstr>Congress 101 Understanding Congress and the Legislative Process</vt:lpstr>
      <vt:lpstr>Boating Caucus Reception</vt:lpstr>
      <vt:lpstr>PowerPoint Presentation</vt:lpstr>
    </vt:vector>
  </TitlesOfParts>
  <Company>nmma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Pomorski</dc:creator>
  <cp:lastModifiedBy>Lauren Dunn</cp:lastModifiedBy>
  <cp:revision>181</cp:revision>
  <dcterms:created xsi:type="dcterms:W3CDTF">2010-04-15T16:09:19Z</dcterms:created>
  <dcterms:modified xsi:type="dcterms:W3CDTF">2013-04-18T19:29:05Z</dcterms:modified>
</cp:coreProperties>
</file>